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31"/>
  </p:notesMasterIdLst>
  <p:sldIdLst>
    <p:sldId id="256" r:id="rId4"/>
    <p:sldId id="258" r:id="rId5"/>
    <p:sldId id="260" r:id="rId6"/>
    <p:sldId id="257" r:id="rId7"/>
    <p:sldId id="261" r:id="rId8"/>
    <p:sldId id="262" r:id="rId9"/>
    <p:sldId id="285" r:id="rId10"/>
    <p:sldId id="282" r:id="rId11"/>
    <p:sldId id="278" r:id="rId12"/>
    <p:sldId id="263" r:id="rId13"/>
    <p:sldId id="264" r:id="rId14"/>
    <p:sldId id="271" r:id="rId15"/>
    <p:sldId id="266" r:id="rId16"/>
    <p:sldId id="284" r:id="rId17"/>
    <p:sldId id="267" r:id="rId18"/>
    <p:sldId id="269" r:id="rId19"/>
    <p:sldId id="270" r:id="rId20"/>
    <p:sldId id="268" r:id="rId21"/>
    <p:sldId id="276" r:id="rId22"/>
    <p:sldId id="283" r:id="rId23"/>
    <p:sldId id="272" r:id="rId24"/>
    <p:sldId id="273" r:id="rId25"/>
    <p:sldId id="274" r:id="rId26"/>
    <p:sldId id="277" r:id="rId27"/>
    <p:sldId id="279" r:id="rId28"/>
    <p:sldId id="275" r:id="rId29"/>
    <p:sldId id="280" r:id="rId30"/>
  </p:sldIdLst>
  <p:sldSz cx="9907588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BC435B-2D26-6F14-7A7E-6005F4C098C6}" v="69" dt="2024-02-27T09:01:09.659"/>
    <p1510:client id="{27CDC1DA-B2C6-C820-7EEB-0C62D42BDB10}" v="159" dt="2024-02-27T02:06:37.657"/>
    <p1510:client id="{37D7348E-D6C2-42D2-692E-A89F2228CFBA}" v="11" dt="2024-02-28T03:10:29.304"/>
    <p1510:client id="{646FA27E-5835-4B16-B092-A3978D205679}" v="22" dt="2024-02-29T01:15:56.563"/>
    <p1510:client id="{F813A4AD-76CB-2F1A-69DE-8E134E51F2BD}" v="16" dt="2024-02-28T05:02:52.1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GB" sz="2000" b="0" strike="noStrike" spc="-1">
                <a:latin typeface="Arial"/>
              </a:rPr>
              <a:t>Click to edit the notes' format</a:t>
            </a:r>
          </a:p>
        </p:txBody>
      </p:sp>
      <p:sp>
        <p:nvSpPr>
          <p:cNvPr id="13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GB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34" name="PlaceHolder 4"/>
          <p:cNvSpPr>
            <a:spLocks noGrp="1"/>
          </p:cNvSpPr>
          <p:nvPr>
            <p:ph type="dt" idx="5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GB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en-GB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35" name="PlaceHolder 5"/>
          <p:cNvSpPr>
            <a:spLocks noGrp="1"/>
          </p:cNvSpPr>
          <p:nvPr>
            <p:ph type="ftr" idx="6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GB" sz="1400" b="0" strike="noStrike" spc="-1">
                <a:latin typeface="Times New Roman"/>
              </a:defRPr>
            </a:lvl1pPr>
          </a:lstStyle>
          <a:p>
            <a:r>
              <a:rPr lang="en-GB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36" name="PlaceHolder 6"/>
          <p:cNvSpPr>
            <a:spLocks noGrp="1"/>
          </p:cNvSpPr>
          <p:nvPr>
            <p:ph type="sldNum" idx="7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GB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F5935B26-246D-4DCF-A6C6-CBEF3C5E5E9E}" type="slidenum">
              <a:rPr lang="en-GB" sz="1400" b="0" strike="noStrike" spc="-1">
                <a:latin typeface="Times New Roman"/>
              </a:rPr>
              <a:t>‹#›</a:t>
            </a:fld>
            <a:endParaRPr lang="en-GB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326;p1:notes"/>
          <p:cNvSpPr/>
          <p:nvPr/>
        </p:nvSpPr>
        <p:spPr>
          <a:xfrm>
            <a:off x="4021200" y="9721800"/>
            <a:ext cx="3061800" cy="496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229C2451-3D62-4E8C-B5C7-C502D76361C6}" type="slidenum">
              <a:rPr lang="en-GB" sz="2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1</a:t>
            </a:fld>
            <a:endParaRPr lang="en-GB" sz="2400" b="0" strike="noStrike" spc="-1">
              <a:latin typeface="Arial"/>
            </a:endParaRPr>
          </a:p>
        </p:txBody>
      </p:sp>
      <p:sp>
        <p:nvSpPr>
          <p:cNvPr id="2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779463" y="768350"/>
            <a:ext cx="5540375" cy="3836988"/>
          </a:xfrm>
          <a:prstGeom prst="rect">
            <a:avLst/>
          </a:prstGeom>
          <a:ln w="0">
            <a:noFill/>
          </a:ln>
        </p:spPr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9720" cy="460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407;p8:notes"/>
          <p:cNvSpPr/>
          <p:nvPr/>
        </p:nvSpPr>
        <p:spPr>
          <a:xfrm>
            <a:off x="4021200" y="9721800"/>
            <a:ext cx="3061800" cy="496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D8B5A627-00F3-43C2-A9DA-01845F7A5AF4}" type="slidenum">
              <a:rPr lang="en-GB" sz="2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11</a:t>
            </a:fld>
            <a:endParaRPr lang="en-GB" sz="2400" b="0" strike="noStrike" spc="-1">
              <a:latin typeface="Arial"/>
            </a:endParaRPr>
          </a:p>
        </p:txBody>
      </p:sp>
      <p:sp>
        <p:nvSpPr>
          <p:cNvPr id="2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779463" y="777875"/>
            <a:ext cx="5541962" cy="3836988"/>
          </a:xfrm>
          <a:prstGeom prst="rect">
            <a:avLst/>
          </a:prstGeom>
          <a:ln w="0">
            <a:noFill/>
          </a:ln>
        </p:spPr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8280" cy="460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466;p15:notes"/>
          <p:cNvSpPr/>
          <p:nvPr/>
        </p:nvSpPr>
        <p:spPr>
          <a:xfrm>
            <a:off x="4021200" y="9721800"/>
            <a:ext cx="3061800" cy="496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0884C54C-2139-472A-B996-66482987F1BC}" type="slidenum">
              <a:rPr lang="en-GB" sz="2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12</a:t>
            </a:fld>
            <a:endParaRPr lang="en-GB" sz="2400" b="0" strike="noStrike" spc="-1">
              <a:latin typeface="Arial"/>
            </a:endParaRPr>
          </a:p>
        </p:txBody>
      </p:sp>
      <p:sp>
        <p:nvSpPr>
          <p:cNvPr id="2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779463" y="777875"/>
            <a:ext cx="5541962" cy="3836988"/>
          </a:xfrm>
          <a:prstGeom prst="rect">
            <a:avLst/>
          </a:prstGeom>
          <a:ln w="0">
            <a:noFill/>
          </a:ln>
        </p:spPr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8280" cy="460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426;p10:notes"/>
          <p:cNvSpPr/>
          <p:nvPr/>
        </p:nvSpPr>
        <p:spPr>
          <a:xfrm>
            <a:off x="4021200" y="9721800"/>
            <a:ext cx="3061800" cy="496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2F49FFD2-5656-4FDD-9C97-E406DD389A48}" type="slidenum">
              <a:rPr lang="en-GB" sz="2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13</a:t>
            </a:fld>
            <a:endParaRPr lang="en-GB" sz="2400" b="0" strike="noStrike" spc="-1">
              <a:latin typeface="Arial"/>
            </a:endParaRPr>
          </a:p>
        </p:txBody>
      </p:sp>
      <p:sp>
        <p:nvSpPr>
          <p:cNvPr id="2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779463" y="777875"/>
            <a:ext cx="5541962" cy="3836988"/>
          </a:xfrm>
          <a:prstGeom prst="rect">
            <a:avLst/>
          </a:prstGeom>
          <a:ln w="0">
            <a:noFill/>
          </a:ln>
        </p:spPr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8280" cy="460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AE964-9057-8B29-25C2-07AA7075B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346;p3:notes">
            <a:extLst>
              <a:ext uri="{FF2B5EF4-FFF2-40B4-BE49-F238E27FC236}">
                <a16:creationId xmlns:a16="http://schemas.microsoft.com/office/drawing/2014/main" id="{5C006489-EBA9-AFA3-E599-C455B63FF2A4}"/>
              </a:ext>
            </a:extLst>
          </p:cNvPr>
          <p:cNvSpPr/>
          <p:nvPr/>
        </p:nvSpPr>
        <p:spPr>
          <a:xfrm>
            <a:off x="4021200" y="9721800"/>
            <a:ext cx="3061800" cy="496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50EB3629-0CB7-4219-B9F9-D7AC7D359FAB}" type="slidenum">
              <a:rPr lang="en-GB" sz="2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14</a:t>
            </a:fld>
            <a:endParaRPr lang="en-GB" sz="2400" b="0" strike="noStrike" spc="-1">
              <a:latin typeface="Arial"/>
            </a:endParaRPr>
          </a:p>
        </p:txBody>
      </p:sp>
      <p:sp>
        <p:nvSpPr>
          <p:cNvPr id="249" name="PlaceHolder 1">
            <a:extLst>
              <a:ext uri="{FF2B5EF4-FFF2-40B4-BE49-F238E27FC236}">
                <a16:creationId xmlns:a16="http://schemas.microsoft.com/office/drawing/2014/main" id="{CE8D3729-1071-2583-15FC-8B5EF29D2F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79463" y="768350"/>
            <a:ext cx="5540375" cy="3836988"/>
          </a:xfrm>
          <a:prstGeom prst="rect">
            <a:avLst/>
          </a:prstGeom>
          <a:ln w="0">
            <a:noFill/>
          </a:ln>
        </p:spPr>
      </p:sp>
      <p:sp>
        <p:nvSpPr>
          <p:cNvPr id="250" name="PlaceHolder 2">
            <a:extLst>
              <a:ext uri="{FF2B5EF4-FFF2-40B4-BE49-F238E27FC236}">
                <a16:creationId xmlns:a16="http://schemas.microsoft.com/office/drawing/2014/main" id="{3BF0942B-8EF4-A623-C9B1-2B977D40DDE2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709560" y="4861080"/>
            <a:ext cx="5679720" cy="460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57947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434;p11:notes"/>
          <p:cNvSpPr/>
          <p:nvPr/>
        </p:nvSpPr>
        <p:spPr>
          <a:xfrm>
            <a:off x="4021200" y="9721800"/>
            <a:ext cx="3061800" cy="496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CF1E925-B6B4-4ADE-94B6-F126FC30163A}" type="slidenum">
              <a:rPr lang="en-GB" sz="2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15</a:t>
            </a:fld>
            <a:endParaRPr lang="en-GB" sz="2400" b="0" strike="noStrike" spc="-1">
              <a:latin typeface="Arial"/>
            </a:endParaRPr>
          </a:p>
        </p:txBody>
      </p:sp>
      <p:sp>
        <p:nvSpPr>
          <p:cNvPr id="2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779463" y="777875"/>
            <a:ext cx="5541962" cy="3836988"/>
          </a:xfrm>
          <a:prstGeom prst="rect">
            <a:avLst/>
          </a:prstGeom>
          <a:ln w="0">
            <a:noFill/>
          </a:ln>
        </p:spPr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8280" cy="460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450;p13:notes"/>
          <p:cNvSpPr/>
          <p:nvPr/>
        </p:nvSpPr>
        <p:spPr>
          <a:xfrm>
            <a:off x="4021200" y="9721800"/>
            <a:ext cx="3061800" cy="496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3381E89A-9DBB-4C9D-AF0B-ECE35808E9DC}" type="slidenum">
              <a:rPr lang="en-GB" sz="2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16</a:t>
            </a:fld>
            <a:endParaRPr lang="en-GB" sz="2400" b="0" strike="noStrike" spc="-1">
              <a:latin typeface="Arial"/>
            </a:endParaRPr>
          </a:p>
        </p:txBody>
      </p:sp>
      <p:sp>
        <p:nvSpPr>
          <p:cNvPr id="2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779463" y="777875"/>
            <a:ext cx="5541962" cy="3836988"/>
          </a:xfrm>
          <a:prstGeom prst="rect">
            <a:avLst/>
          </a:prstGeom>
          <a:ln w="0">
            <a:noFill/>
          </a:ln>
        </p:spPr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8280" cy="460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459;p14:notes"/>
          <p:cNvSpPr/>
          <p:nvPr/>
        </p:nvSpPr>
        <p:spPr>
          <a:xfrm>
            <a:off x="4021200" y="9721800"/>
            <a:ext cx="3061800" cy="496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B24F6E0B-A3A9-4D85-97AC-64329E9406B0}" type="slidenum">
              <a:rPr lang="en-GB" sz="2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17</a:t>
            </a:fld>
            <a:endParaRPr lang="en-GB" sz="2400" b="0" strike="noStrike" spc="-1">
              <a:latin typeface="Arial"/>
            </a:endParaRPr>
          </a:p>
        </p:txBody>
      </p:sp>
      <p:sp>
        <p:nvSpPr>
          <p:cNvPr id="2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779463" y="777875"/>
            <a:ext cx="5541962" cy="3836988"/>
          </a:xfrm>
          <a:prstGeom prst="rect">
            <a:avLst/>
          </a:prstGeom>
          <a:ln w="0">
            <a:noFill/>
          </a:ln>
        </p:spPr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8280" cy="460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442;p12:notes"/>
          <p:cNvSpPr/>
          <p:nvPr/>
        </p:nvSpPr>
        <p:spPr>
          <a:xfrm>
            <a:off x="4021200" y="9721800"/>
            <a:ext cx="3061800" cy="496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267B075E-BE60-44BA-B117-A16301E6F899}" type="slidenum">
              <a:rPr lang="en-GB" sz="2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18</a:t>
            </a:fld>
            <a:endParaRPr lang="en-GB" sz="2400" b="0" strike="noStrike" spc="-1">
              <a:latin typeface="Arial"/>
            </a:endParaRPr>
          </a:p>
        </p:txBody>
      </p:sp>
      <p:sp>
        <p:nvSpPr>
          <p:cNvPr id="2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779463" y="777875"/>
            <a:ext cx="5541962" cy="3836988"/>
          </a:xfrm>
          <a:prstGeom prst="rect">
            <a:avLst/>
          </a:prstGeom>
          <a:ln w="0">
            <a:noFill/>
          </a:ln>
        </p:spPr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8280" cy="460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516;p20:notes"/>
          <p:cNvSpPr/>
          <p:nvPr/>
        </p:nvSpPr>
        <p:spPr>
          <a:xfrm>
            <a:off x="4021200" y="9721800"/>
            <a:ext cx="3061800" cy="496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FEF0925-4249-4958-90A4-15A798073D32}" type="slidenum">
              <a:rPr lang="en-GB" sz="2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19</a:t>
            </a:fld>
            <a:endParaRPr lang="en-GB" sz="2400" b="0" strike="noStrike" spc="-1">
              <a:latin typeface="Arial"/>
            </a:endParaRPr>
          </a:p>
        </p:txBody>
      </p:sp>
      <p:sp>
        <p:nvSpPr>
          <p:cNvPr id="3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779463" y="777875"/>
            <a:ext cx="5541962" cy="3836988"/>
          </a:xfrm>
          <a:prstGeom prst="rect">
            <a:avLst/>
          </a:prstGeom>
          <a:ln w="0">
            <a:noFill/>
          </a:ln>
        </p:spPr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8280" cy="460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8AB09-D397-164C-5565-F1DA1117A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346;p3:notes">
            <a:extLst>
              <a:ext uri="{FF2B5EF4-FFF2-40B4-BE49-F238E27FC236}">
                <a16:creationId xmlns:a16="http://schemas.microsoft.com/office/drawing/2014/main" id="{4D8202E9-B933-940D-2EE7-A80EAE471908}"/>
              </a:ext>
            </a:extLst>
          </p:cNvPr>
          <p:cNvSpPr/>
          <p:nvPr/>
        </p:nvSpPr>
        <p:spPr>
          <a:xfrm>
            <a:off x="4021200" y="9721800"/>
            <a:ext cx="3061800" cy="496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50EB3629-0CB7-4219-B9F9-D7AC7D359FAB}" type="slidenum">
              <a:rPr lang="en-GB" sz="2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20</a:t>
            </a:fld>
            <a:endParaRPr lang="en-GB" sz="2400" b="0" strike="noStrike" spc="-1">
              <a:latin typeface="Arial"/>
            </a:endParaRPr>
          </a:p>
        </p:txBody>
      </p:sp>
      <p:sp>
        <p:nvSpPr>
          <p:cNvPr id="249" name="PlaceHolder 1">
            <a:extLst>
              <a:ext uri="{FF2B5EF4-FFF2-40B4-BE49-F238E27FC236}">
                <a16:creationId xmlns:a16="http://schemas.microsoft.com/office/drawing/2014/main" id="{4E161EDF-E486-A747-43AF-9420FCAF19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79463" y="768350"/>
            <a:ext cx="5540375" cy="3836988"/>
          </a:xfrm>
          <a:prstGeom prst="rect">
            <a:avLst/>
          </a:prstGeom>
          <a:ln w="0">
            <a:noFill/>
          </a:ln>
        </p:spPr>
      </p:sp>
      <p:sp>
        <p:nvSpPr>
          <p:cNvPr id="250" name="PlaceHolder 2">
            <a:extLst>
              <a:ext uri="{FF2B5EF4-FFF2-40B4-BE49-F238E27FC236}">
                <a16:creationId xmlns:a16="http://schemas.microsoft.com/office/drawing/2014/main" id="{D3589118-6239-4406-AEFD-16246FB8A970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709560" y="4861080"/>
            <a:ext cx="5679720" cy="460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0791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346;p3:notes"/>
          <p:cNvSpPr/>
          <p:nvPr/>
        </p:nvSpPr>
        <p:spPr>
          <a:xfrm>
            <a:off x="4021200" y="9721800"/>
            <a:ext cx="3061800" cy="496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50EB3629-0CB7-4219-B9F9-D7AC7D359FAB}" type="slidenum">
              <a:rPr lang="en-GB" sz="2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2</a:t>
            </a:fld>
            <a:endParaRPr lang="en-GB" sz="2400" b="0" strike="noStrike" spc="-1">
              <a:latin typeface="Arial"/>
            </a:endParaRPr>
          </a:p>
        </p:txBody>
      </p:sp>
      <p:sp>
        <p:nvSpPr>
          <p:cNvPr id="2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779463" y="768350"/>
            <a:ext cx="5540375" cy="3836988"/>
          </a:xfrm>
          <a:prstGeom prst="rect">
            <a:avLst/>
          </a:prstGeom>
          <a:ln w="0">
            <a:noFill/>
          </a:ln>
        </p:spPr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9720" cy="460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475;p16:notes"/>
          <p:cNvSpPr/>
          <p:nvPr/>
        </p:nvSpPr>
        <p:spPr>
          <a:xfrm>
            <a:off x="4021200" y="9721800"/>
            <a:ext cx="3061800" cy="496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D51247E8-97CE-4DDF-BC91-882699DACD4E}" type="slidenum">
              <a:rPr lang="en-GB" sz="2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21</a:t>
            </a:fld>
            <a:endParaRPr lang="en-GB" sz="2400" b="0" strike="noStrike" spc="-1">
              <a:latin typeface="Arial"/>
            </a:endParaRPr>
          </a:p>
        </p:txBody>
      </p:sp>
      <p:sp>
        <p:nvSpPr>
          <p:cNvPr id="28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779463" y="777875"/>
            <a:ext cx="5541962" cy="3836988"/>
          </a:xfrm>
          <a:prstGeom prst="rect">
            <a:avLst/>
          </a:prstGeom>
          <a:ln w="0">
            <a:noFill/>
          </a:ln>
        </p:spPr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8280" cy="460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485;p17:notes"/>
          <p:cNvSpPr/>
          <p:nvPr/>
        </p:nvSpPr>
        <p:spPr>
          <a:xfrm>
            <a:off x="4021200" y="9721800"/>
            <a:ext cx="3061800" cy="496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B2619A99-3A87-47A6-BE7C-BF7FA0C54C62}" type="slidenum">
              <a:rPr lang="en-GB" sz="2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22</a:t>
            </a:fld>
            <a:endParaRPr lang="en-GB" sz="2400" b="0" strike="noStrike" spc="-1">
              <a:latin typeface="Arial"/>
            </a:endParaRPr>
          </a:p>
        </p:txBody>
      </p:sp>
      <p:sp>
        <p:nvSpPr>
          <p:cNvPr id="29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779463" y="777875"/>
            <a:ext cx="5541962" cy="3836988"/>
          </a:xfrm>
          <a:prstGeom prst="rect">
            <a:avLst/>
          </a:prstGeom>
          <a:ln w="0">
            <a:noFill/>
          </a:ln>
        </p:spPr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8280" cy="460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496;p18:notes"/>
          <p:cNvSpPr/>
          <p:nvPr/>
        </p:nvSpPr>
        <p:spPr>
          <a:xfrm>
            <a:off x="4021200" y="9721800"/>
            <a:ext cx="3061800" cy="496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B2110C03-1799-4B5B-B5A3-FEE27072BEC3}" type="slidenum">
              <a:rPr lang="en-GB" sz="2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23</a:t>
            </a:fld>
            <a:endParaRPr lang="en-GB" sz="2400" b="0" strike="noStrike" spc="-1">
              <a:latin typeface="Arial"/>
            </a:endParaRPr>
          </a:p>
        </p:txBody>
      </p:sp>
      <p:sp>
        <p:nvSpPr>
          <p:cNvPr id="2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779463" y="777875"/>
            <a:ext cx="5541962" cy="3836988"/>
          </a:xfrm>
          <a:prstGeom prst="rect">
            <a:avLst/>
          </a:prstGeom>
          <a:ln w="0">
            <a:noFill/>
          </a:ln>
        </p:spPr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8280" cy="460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523;p21:notes"/>
          <p:cNvSpPr/>
          <p:nvPr/>
        </p:nvSpPr>
        <p:spPr>
          <a:xfrm>
            <a:off x="4021200" y="9721800"/>
            <a:ext cx="3061800" cy="496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747168BF-998F-4A15-8820-301A5E506ACE}" type="slidenum">
              <a:rPr lang="en-GB" sz="2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24</a:t>
            </a:fld>
            <a:endParaRPr lang="en-GB" sz="2400" b="0" strike="noStrike" spc="-1">
              <a:latin typeface="Arial"/>
            </a:endParaRPr>
          </a:p>
        </p:txBody>
      </p:sp>
      <p:sp>
        <p:nvSpPr>
          <p:cNvPr id="3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779463" y="777875"/>
            <a:ext cx="5541962" cy="3836988"/>
          </a:xfrm>
          <a:prstGeom prst="rect">
            <a:avLst/>
          </a:prstGeom>
          <a:ln w="0">
            <a:noFill/>
          </a:ln>
        </p:spPr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8280" cy="460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538;p23:notes"/>
          <p:cNvSpPr/>
          <p:nvPr/>
        </p:nvSpPr>
        <p:spPr>
          <a:xfrm>
            <a:off x="4021200" y="9721800"/>
            <a:ext cx="3061800" cy="496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DD5940F8-B719-4673-9DA1-62AFB0B3135B}" type="slidenum">
              <a:rPr lang="en-GB" sz="2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25</a:t>
            </a:fld>
            <a:endParaRPr lang="en-GB" sz="2400" b="0" strike="noStrike" spc="-1">
              <a:latin typeface="Arial"/>
            </a:endParaRPr>
          </a:p>
        </p:txBody>
      </p:sp>
      <p:sp>
        <p:nvSpPr>
          <p:cNvPr id="30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779463" y="777875"/>
            <a:ext cx="5541962" cy="3836988"/>
          </a:xfrm>
          <a:prstGeom prst="rect">
            <a:avLst/>
          </a:prstGeom>
          <a:ln w="0">
            <a:noFill/>
          </a:ln>
        </p:spPr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8280" cy="460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506;p19:notes"/>
          <p:cNvSpPr/>
          <p:nvPr/>
        </p:nvSpPr>
        <p:spPr>
          <a:xfrm>
            <a:off x="4021200" y="9721800"/>
            <a:ext cx="3061800" cy="496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D1515977-E019-416C-808E-3EC2093526B6}" type="slidenum">
              <a:rPr lang="en-GB" sz="2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26</a:t>
            </a:fld>
            <a:endParaRPr lang="en-GB" sz="2400" b="0" strike="noStrike" spc="-1">
              <a:latin typeface="Arial"/>
            </a:endParaRPr>
          </a:p>
        </p:txBody>
      </p:sp>
      <p:sp>
        <p:nvSpPr>
          <p:cNvPr id="2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779463" y="777875"/>
            <a:ext cx="5541962" cy="3836988"/>
          </a:xfrm>
          <a:prstGeom prst="rect">
            <a:avLst/>
          </a:prstGeom>
          <a:ln w="0">
            <a:noFill/>
          </a:ln>
        </p:spPr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8280" cy="460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545;p24:notes"/>
          <p:cNvSpPr/>
          <p:nvPr/>
        </p:nvSpPr>
        <p:spPr>
          <a:xfrm>
            <a:off x="4021200" y="9721800"/>
            <a:ext cx="3061800" cy="496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6315ABCF-E4FD-4F78-9E35-957FC0CA726B}" type="slidenum">
              <a:rPr lang="en-GB" sz="2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27</a:t>
            </a:fld>
            <a:endParaRPr lang="en-GB" sz="2400" b="0" strike="noStrike" spc="-1">
              <a:latin typeface="Arial"/>
            </a:endParaRPr>
          </a:p>
        </p:txBody>
      </p:sp>
      <p:sp>
        <p:nvSpPr>
          <p:cNvPr id="31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779463" y="777875"/>
            <a:ext cx="5541962" cy="3836988"/>
          </a:xfrm>
          <a:prstGeom prst="rect">
            <a:avLst/>
          </a:prstGeom>
          <a:ln w="0">
            <a:noFill/>
          </a:ln>
        </p:spPr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8280" cy="460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361;p4:notes 1"/>
          <p:cNvSpPr/>
          <p:nvPr/>
        </p:nvSpPr>
        <p:spPr>
          <a:xfrm>
            <a:off x="4021200" y="9721800"/>
            <a:ext cx="3061800" cy="496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6BA82CE0-33D4-4931-9169-FEF3970F1783}" type="slidenum">
              <a:rPr lang="en-GB" sz="2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3</a:t>
            </a:fld>
            <a:endParaRPr lang="en-GB" sz="2400" b="0" strike="noStrike" spc="-1">
              <a:latin typeface="Arial"/>
            </a:endParaRPr>
          </a:p>
        </p:txBody>
      </p:sp>
      <p:sp>
        <p:nvSpPr>
          <p:cNvPr id="2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779463" y="768350"/>
            <a:ext cx="5540375" cy="3836988"/>
          </a:xfrm>
          <a:prstGeom prst="rect">
            <a:avLst/>
          </a:prstGeom>
          <a:ln w="0">
            <a:noFill/>
          </a:ln>
        </p:spPr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9720" cy="460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335;p2:notes"/>
          <p:cNvSpPr/>
          <p:nvPr/>
        </p:nvSpPr>
        <p:spPr>
          <a:xfrm>
            <a:off x="4021200" y="9721800"/>
            <a:ext cx="3061800" cy="496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D6A96185-D35A-4408-82A8-2F6F1E0052E3}" type="slidenum">
              <a:rPr lang="en-GB" sz="2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4</a:t>
            </a:fld>
            <a:endParaRPr lang="en-GB" sz="2400" b="0" strike="noStrike" spc="-1">
              <a:latin typeface="Arial"/>
            </a:endParaRPr>
          </a:p>
        </p:txBody>
      </p:sp>
      <p:sp>
        <p:nvSpPr>
          <p:cNvPr id="2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779463" y="768350"/>
            <a:ext cx="5540375" cy="3836988"/>
          </a:xfrm>
          <a:prstGeom prst="rect">
            <a:avLst/>
          </a:prstGeom>
          <a:ln w="0">
            <a:noFill/>
          </a:ln>
        </p:spPr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9720" cy="460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370;p5:notes"/>
          <p:cNvSpPr/>
          <p:nvPr/>
        </p:nvSpPr>
        <p:spPr>
          <a:xfrm>
            <a:off x="4021200" y="9721800"/>
            <a:ext cx="3061800" cy="496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BD1BAEE8-CC26-4CE7-AA4A-992509976DAF}" type="slidenum">
              <a:rPr lang="en-GB" sz="2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5</a:t>
            </a:fld>
            <a:endParaRPr lang="en-GB" sz="2400" b="0" strike="noStrike" spc="-1">
              <a:latin typeface="Arial"/>
            </a:endParaRPr>
          </a:p>
        </p:txBody>
      </p:sp>
      <p:sp>
        <p:nvSpPr>
          <p:cNvPr id="2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779463" y="768350"/>
            <a:ext cx="5540375" cy="3836988"/>
          </a:xfrm>
          <a:prstGeom prst="rect">
            <a:avLst/>
          </a:prstGeom>
          <a:ln w="0">
            <a:noFill/>
          </a:ln>
        </p:spPr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9720" cy="460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386;p6:notes"/>
          <p:cNvSpPr/>
          <p:nvPr/>
        </p:nvSpPr>
        <p:spPr>
          <a:xfrm>
            <a:off x="4021200" y="9721800"/>
            <a:ext cx="3061800" cy="496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7A4AFE2-1A0F-4A99-81D4-0640CCB4161F}" type="slidenum">
              <a:rPr lang="en-GB" sz="2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6</a:t>
            </a:fld>
            <a:endParaRPr lang="en-GB" sz="2400" b="0" strike="noStrike" spc="-1">
              <a:latin typeface="Arial"/>
            </a:endParaRPr>
          </a:p>
        </p:txBody>
      </p:sp>
      <p:sp>
        <p:nvSpPr>
          <p:cNvPr id="2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779463" y="768350"/>
            <a:ext cx="5540375" cy="3836988"/>
          </a:xfrm>
          <a:prstGeom prst="rect">
            <a:avLst/>
          </a:prstGeom>
          <a:ln w="0">
            <a:noFill/>
          </a:ln>
        </p:spPr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9720" cy="460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DA30E-F897-0721-608B-FB8FCFF43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346;p3:notes">
            <a:extLst>
              <a:ext uri="{FF2B5EF4-FFF2-40B4-BE49-F238E27FC236}">
                <a16:creationId xmlns:a16="http://schemas.microsoft.com/office/drawing/2014/main" id="{95834AF3-1CB1-8BF9-1744-74CCE12C445E}"/>
              </a:ext>
            </a:extLst>
          </p:cNvPr>
          <p:cNvSpPr/>
          <p:nvPr/>
        </p:nvSpPr>
        <p:spPr>
          <a:xfrm>
            <a:off x="4021200" y="9721800"/>
            <a:ext cx="3061800" cy="496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50EB3629-0CB7-4219-B9F9-D7AC7D359FAB}" type="slidenum">
              <a:rPr lang="en-GB" sz="2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8</a:t>
            </a:fld>
            <a:endParaRPr lang="en-GB" sz="2400" b="0" strike="noStrike" spc="-1">
              <a:latin typeface="Arial"/>
            </a:endParaRPr>
          </a:p>
        </p:txBody>
      </p:sp>
      <p:sp>
        <p:nvSpPr>
          <p:cNvPr id="249" name="PlaceHolder 1">
            <a:extLst>
              <a:ext uri="{FF2B5EF4-FFF2-40B4-BE49-F238E27FC236}">
                <a16:creationId xmlns:a16="http://schemas.microsoft.com/office/drawing/2014/main" id="{B88FF876-ED2B-889C-4827-E5E6C8D007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79463" y="768350"/>
            <a:ext cx="5540375" cy="3836988"/>
          </a:xfrm>
          <a:prstGeom prst="rect">
            <a:avLst/>
          </a:prstGeom>
          <a:ln w="0">
            <a:noFill/>
          </a:ln>
        </p:spPr>
      </p:sp>
      <p:sp>
        <p:nvSpPr>
          <p:cNvPr id="250" name="PlaceHolder 2">
            <a:extLst>
              <a:ext uri="{FF2B5EF4-FFF2-40B4-BE49-F238E27FC236}">
                <a16:creationId xmlns:a16="http://schemas.microsoft.com/office/drawing/2014/main" id="{2F458848-A529-C30D-7DC4-6BE6C2360361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709560" y="4861080"/>
            <a:ext cx="5679720" cy="460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3376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531;p22:notes"/>
          <p:cNvSpPr/>
          <p:nvPr/>
        </p:nvSpPr>
        <p:spPr>
          <a:xfrm>
            <a:off x="4021200" y="9721800"/>
            <a:ext cx="3061800" cy="496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032BAD6B-51E9-4260-81E0-261F064098BA}" type="slidenum">
              <a:rPr lang="en-GB" sz="2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9</a:t>
            </a:fld>
            <a:endParaRPr lang="en-GB" sz="2400" b="0" strike="noStrike" spc="-1">
              <a:latin typeface="Arial"/>
            </a:endParaRPr>
          </a:p>
        </p:txBody>
      </p:sp>
      <p:sp>
        <p:nvSpPr>
          <p:cNvPr id="3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779463" y="777875"/>
            <a:ext cx="5541962" cy="3836988"/>
          </a:xfrm>
          <a:prstGeom prst="rect">
            <a:avLst/>
          </a:prstGeom>
          <a:ln w="0">
            <a:noFill/>
          </a:ln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8280" cy="460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396;p7:notes"/>
          <p:cNvSpPr/>
          <p:nvPr/>
        </p:nvSpPr>
        <p:spPr>
          <a:xfrm>
            <a:off x="4021200" y="9721800"/>
            <a:ext cx="3061800" cy="496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DBCD0532-D64A-40A8-9AB5-5F66C8BB4A0F}" type="slidenum">
              <a:rPr lang="en-GB" sz="2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10</a:t>
            </a:fld>
            <a:endParaRPr lang="en-GB" sz="2400" b="0" strike="noStrike" spc="-1">
              <a:latin typeface="Arial"/>
            </a:endParaRPr>
          </a:p>
        </p:txBody>
      </p:sp>
      <p:sp>
        <p:nvSpPr>
          <p:cNvPr id="2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779463" y="777875"/>
            <a:ext cx="5541962" cy="3836988"/>
          </a:xfrm>
          <a:prstGeom prst="rect">
            <a:avLst/>
          </a:prstGeom>
          <a:ln w="0">
            <a:noFill/>
          </a:ln>
        </p:spPr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8280" cy="460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495360" y="1604520"/>
            <a:ext cx="89161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495360" y="3682080"/>
            <a:ext cx="89161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495360" y="3682080"/>
            <a:ext cx="4350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5064120" y="3682080"/>
            <a:ext cx="4350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495360" y="1604520"/>
            <a:ext cx="28706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3510000" y="1604520"/>
            <a:ext cx="28706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6524640" y="1604520"/>
            <a:ext cx="28706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495360" y="3682080"/>
            <a:ext cx="28706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/>
          </p:nvPr>
        </p:nvSpPr>
        <p:spPr>
          <a:xfrm>
            <a:off x="3510000" y="3682080"/>
            <a:ext cx="28706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/>
          </p:nvPr>
        </p:nvSpPr>
        <p:spPr>
          <a:xfrm>
            <a:off x="6524640" y="3682080"/>
            <a:ext cx="28706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4F87637-03AA-4B75-83A2-4D865DF2794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4F68C69-836C-42AA-B2F7-2485A5208FC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F7B7073-C4AF-4468-AC79-13CA40BD445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495360" y="1604520"/>
            <a:ext cx="43509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5064120" y="1604520"/>
            <a:ext cx="43509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C4761DD-D182-434C-8216-6E0B307EB9E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343BAAA-F1A1-4ECD-9EB9-4F8BCD777C9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495360" y="273600"/>
            <a:ext cx="891612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1D1007F-F22D-43E7-8CDC-1F1FADF702C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5064120" y="1604520"/>
            <a:ext cx="43509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95360" y="3682080"/>
            <a:ext cx="4350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DE9DEF2-E358-4975-BD29-889042CEA33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95360" y="1604520"/>
            <a:ext cx="43509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5064120" y="3682080"/>
            <a:ext cx="4350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4A9F7FC-E517-4CD1-B488-FECEAF48D09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495360" y="3682080"/>
            <a:ext cx="89161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0500CE8-95E0-40EC-8456-0148BF371D9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95360" y="1604520"/>
            <a:ext cx="89161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495360" y="3682080"/>
            <a:ext cx="89161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27DA707-3589-47B4-8E63-9D62A15A6F7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495360" y="3682080"/>
            <a:ext cx="4350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5064120" y="3682080"/>
            <a:ext cx="4350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04DAAD1-2DE5-4173-B94B-694E6F118A4D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495360" y="1604520"/>
            <a:ext cx="28706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3510000" y="1604520"/>
            <a:ext cx="28706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/>
          </p:nvPr>
        </p:nvSpPr>
        <p:spPr>
          <a:xfrm>
            <a:off x="6524640" y="1604520"/>
            <a:ext cx="28706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/>
          </p:nvPr>
        </p:nvSpPr>
        <p:spPr>
          <a:xfrm>
            <a:off x="495360" y="3682080"/>
            <a:ext cx="28706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/>
          </p:nvPr>
        </p:nvSpPr>
        <p:spPr>
          <a:xfrm>
            <a:off x="3510000" y="3682080"/>
            <a:ext cx="28706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/>
          </p:nvPr>
        </p:nvSpPr>
        <p:spPr>
          <a:xfrm>
            <a:off x="6524640" y="3682080"/>
            <a:ext cx="28706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63BF48C-B5AD-4F09-B3D8-7C35CF416659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B76AAFD-D6A8-42AA-BD99-490F05C6BC1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5CF98350-0F0A-4C42-A4A4-D60A15BE02A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D7D00B0A-4DAA-46B5-830B-5963D513DD9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495360" y="1604520"/>
            <a:ext cx="43509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5064120" y="1604520"/>
            <a:ext cx="43509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6AB1628C-2454-4CCA-815F-C290D3335CB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5EE52F3B-D97C-462C-B8D8-45C0E684A4A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subTitle"/>
          </p:nvPr>
        </p:nvSpPr>
        <p:spPr>
          <a:xfrm>
            <a:off x="495360" y="273600"/>
            <a:ext cx="891612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B0447781-AC0B-47D6-9D13-0F6F6A00414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5064120" y="1604520"/>
            <a:ext cx="43509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495360" y="3682080"/>
            <a:ext cx="4350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DD3A8E56-9D4D-429E-ABD6-DE4E6BAFE0D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95360" y="1604520"/>
            <a:ext cx="43509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5064120" y="3682080"/>
            <a:ext cx="4350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5E20D5A2-B2E2-43C1-9CD5-7394D50E2B3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495360" y="3682080"/>
            <a:ext cx="89161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F61B3ABA-F562-4E01-B1DE-C70E04363F8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495360" y="1604520"/>
            <a:ext cx="89161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95360" y="3682080"/>
            <a:ext cx="89161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F4684784-EC9C-4949-AA11-C7970E7B636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495360" y="3682080"/>
            <a:ext cx="4350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/>
          </p:nvPr>
        </p:nvSpPr>
        <p:spPr>
          <a:xfrm>
            <a:off x="5064120" y="3682080"/>
            <a:ext cx="4350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8BD937E8-2D02-431B-84C4-4A84BAEFB07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495360" y="1604520"/>
            <a:ext cx="28706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/>
          </p:nvPr>
        </p:nvSpPr>
        <p:spPr>
          <a:xfrm>
            <a:off x="3510000" y="1604520"/>
            <a:ext cx="28706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/>
          </p:nvPr>
        </p:nvSpPr>
        <p:spPr>
          <a:xfrm>
            <a:off x="6524640" y="1604520"/>
            <a:ext cx="28706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/>
          </p:nvPr>
        </p:nvSpPr>
        <p:spPr>
          <a:xfrm>
            <a:off x="495360" y="3682080"/>
            <a:ext cx="28706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6"/>
          <p:cNvSpPr>
            <a:spLocks noGrp="1"/>
          </p:cNvSpPr>
          <p:nvPr>
            <p:ph/>
          </p:nvPr>
        </p:nvSpPr>
        <p:spPr>
          <a:xfrm>
            <a:off x="3510000" y="3682080"/>
            <a:ext cx="28706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7"/>
          <p:cNvSpPr>
            <a:spLocks noGrp="1"/>
          </p:cNvSpPr>
          <p:nvPr>
            <p:ph/>
          </p:nvPr>
        </p:nvSpPr>
        <p:spPr>
          <a:xfrm>
            <a:off x="6524640" y="3682080"/>
            <a:ext cx="28706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DF78B876-195C-4343-A6F6-21198C0B309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95360" y="1604520"/>
            <a:ext cx="43509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5064120" y="1604520"/>
            <a:ext cx="43509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495360" y="273600"/>
            <a:ext cx="891612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064120" y="1604520"/>
            <a:ext cx="43509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95360" y="3682080"/>
            <a:ext cx="4350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95360" y="1604520"/>
            <a:ext cx="43509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64120" y="3682080"/>
            <a:ext cx="4350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495360" y="3682080"/>
            <a:ext cx="891612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9;p25"/>
          <p:cNvSpPr/>
          <p:nvPr/>
        </p:nvSpPr>
        <p:spPr>
          <a:xfrm>
            <a:off x="-9360" y="0"/>
            <a:ext cx="9915120" cy="1125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Google Shape;20;p25"/>
          <p:cNvPicPr/>
          <p:nvPr/>
        </p:nvPicPr>
        <p:blipFill>
          <a:blip r:embed="rId15"/>
          <a:stretch/>
        </p:blipFill>
        <p:spPr>
          <a:xfrm>
            <a:off x="-9360" y="0"/>
            <a:ext cx="9924840" cy="6870240"/>
          </a:xfrm>
          <a:prstGeom prst="rect">
            <a:avLst/>
          </a:prstGeom>
          <a:ln w="0">
            <a:noFill/>
          </a:ln>
        </p:spPr>
      </p:pic>
      <p:pic>
        <p:nvPicPr>
          <p:cNvPr id="2" name="Google Shape;21;p25"/>
          <p:cNvPicPr/>
          <p:nvPr/>
        </p:nvPicPr>
        <p:blipFill>
          <a:blip r:embed="rId16"/>
          <a:srcRect l="91963" t="87926"/>
          <a:stretch/>
        </p:blipFill>
        <p:spPr>
          <a:xfrm>
            <a:off x="9118440" y="6032520"/>
            <a:ext cx="796680" cy="831600"/>
          </a:xfrm>
          <a:prstGeom prst="rect">
            <a:avLst/>
          </a:prstGeom>
          <a:ln w="0">
            <a:noFill/>
          </a:ln>
        </p:spPr>
      </p:pic>
      <p:sp>
        <p:nvSpPr>
          <p:cNvPr id="3" name="Google Shape;22;p25"/>
          <p:cNvSpPr/>
          <p:nvPr/>
        </p:nvSpPr>
        <p:spPr>
          <a:xfrm>
            <a:off x="514440" y="5511960"/>
            <a:ext cx="1950840" cy="1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 cap="sq">
            <a:solidFill>
              <a:srgbClr val="DDB10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Google Shape;23;p25"/>
          <p:cNvSpPr/>
          <p:nvPr/>
        </p:nvSpPr>
        <p:spPr>
          <a:xfrm>
            <a:off x="7292880" y="5511960"/>
            <a:ext cx="1950840" cy="1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 cap="sq">
            <a:solidFill>
              <a:srgbClr val="DDB10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Google Shape;24;p25"/>
          <p:cNvSpPr/>
          <p:nvPr/>
        </p:nvSpPr>
        <p:spPr>
          <a:xfrm>
            <a:off x="5033880" y="5511960"/>
            <a:ext cx="1949040" cy="1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 cap="sq">
            <a:solidFill>
              <a:srgbClr val="DDB10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Google Shape;25;p25"/>
          <p:cNvSpPr/>
          <p:nvPr/>
        </p:nvSpPr>
        <p:spPr>
          <a:xfrm>
            <a:off x="2774880" y="5511960"/>
            <a:ext cx="1949040" cy="1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 cap="sq">
            <a:solidFill>
              <a:srgbClr val="DDB10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95360" y="272880"/>
            <a:ext cx="8911800" cy="1141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GB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67;p27"/>
          <p:cNvSpPr/>
          <p:nvPr/>
        </p:nvSpPr>
        <p:spPr>
          <a:xfrm>
            <a:off x="-9360" y="0"/>
            <a:ext cx="9915120" cy="1125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6" name="Google Shape;68;p27"/>
          <p:cNvPicPr/>
          <p:nvPr/>
        </p:nvPicPr>
        <p:blipFill>
          <a:blip r:embed="rId14"/>
          <a:stretch/>
        </p:blipFill>
        <p:spPr>
          <a:xfrm>
            <a:off x="-9360" y="0"/>
            <a:ext cx="9924840" cy="6870240"/>
          </a:xfrm>
          <a:prstGeom prst="rect">
            <a:avLst/>
          </a:prstGeom>
          <a:ln w="0">
            <a:noFill/>
          </a:ln>
        </p:spPr>
      </p:pic>
      <p:sp>
        <p:nvSpPr>
          <p:cNvPr id="47" name="PlaceHolder 1"/>
          <p:cNvSpPr>
            <a:spLocks noGrp="1"/>
          </p:cNvSpPr>
          <p:nvPr>
            <p:ph type="dt" idx="1"/>
          </p:nvPr>
        </p:nvSpPr>
        <p:spPr>
          <a:xfrm>
            <a:off x="495360" y="6245280"/>
            <a:ext cx="2296800" cy="46152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 anchor="t">
            <a:noAutofit/>
          </a:bodyPr>
          <a:lstStyle>
            <a:lvl1pPr>
              <a:defRPr lang="en-GB" sz="1400" b="0" strike="noStrike" spc="-1">
                <a:latin typeface="Times New Roman"/>
              </a:defRPr>
            </a:lvl1pPr>
          </a:lstStyle>
          <a:p>
            <a:r>
              <a:rPr lang="en-GB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8" name="PlaceHolder 2"/>
          <p:cNvSpPr>
            <a:spLocks noGrp="1"/>
          </p:cNvSpPr>
          <p:nvPr>
            <p:ph type="ftr" idx="2"/>
          </p:nvPr>
        </p:nvSpPr>
        <p:spPr>
          <a:xfrm>
            <a:off x="3384720" y="6245280"/>
            <a:ext cx="3122280" cy="46152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 anchor="t">
            <a:noAutofit/>
          </a:bodyPr>
          <a:lstStyle>
            <a:lvl1pPr algn="ctr">
              <a:buNone/>
              <a:defRPr lang="en-GB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GB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9" name="PlaceHolder 3"/>
          <p:cNvSpPr>
            <a:spLocks noGrp="1"/>
          </p:cNvSpPr>
          <p:nvPr>
            <p:ph type="sldNum" idx="3"/>
          </p:nvPr>
        </p:nvSpPr>
        <p:spPr>
          <a:xfrm>
            <a:off x="7099200" y="6356520"/>
            <a:ext cx="2296800" cy="35064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FFFFFF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87B1062C-5D35-44CA-AFCB-0D23B0766052}" type="slidenum">
              <a:rPr lang="en-US" sz="1200" b="0" strike="noStrike" spc="-1">
                <a:solidFill>
                  <a:srgbClr val="FFFFFF"/>
                </a:solidFill>
                <a:latin typeface="Arial"/>
                <a:ea typeface="Arial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1" name="PlaceHolder 5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144;p29"/>
          <p:cNvSpPr/>
          <p:nvPr/>
        </p:nvSpPr>
        <p:spPr>
          <a:xfrm>
            <a:off x="-9360" y="0"/>
            <a:ext cx="9915120" cy="1125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9" name="Google Shape;145;p29"/>
          <p:cNvPicPr/>
          <p:nvPr/>
        </p:nvPicPr>
        <p:blipFill>
          <a:blip r:embed="rId14"/>
          <a:stretch/>
        </p:blipFill>
        <p:spPr>
          <a:xfrm>
            <a:off x="-9360" y="0"/>
            <a:ext cx="9924840" cy="6870240"/>
          </a:xfrm>
          <a:prstGeom prst="rect">
            <a:avLst/>
          </a:prstGeom>
          <a:ln w="0">
            <a:noFill/>
          </a:ln>
        </p:spPr>
      </p:pic>
      <p:sp>
        <p:nvSpPr>
          <p:cNvPr id="90" name="Google Shape;147;p29"/>
          <p:cNvSpPr/>
          <p:nvPr/>
        </p:nvSpPr>
        <p:spPr>
          <a:xfrm>
            <a:off x="495360" y="6245280"/>
            <a:ext cx="2311200" cy="475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" name="Google Shape;148;p29"/>
          <p:cNvSpPr/>
          <p:nvPr/>
        </p:nvSpPr>
        <p:spPr>
          <a:xfrm>
            <a:off x="3384720" y="6245280"/>
            <a:ext cx="3136680" cy="475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" name="PlaceHolder 1"/>
          <p:cNvSpPr>
            <a:spLocks noGrp="1"/>
          </p:cNvSpPr>
          <p:nvPr>
            <p:ph type="sldNum" idx="4"/>
          </p:nvPr>
        </p:nvSpPr>
        <p:spPr>
          <a:xfrm>
            <a:off x="7099200" y="6356520"/>
            <a:ext cx="2296800" cy="35064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FFFFFF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0198D17D-F1BE-40AC-B04E-96F3CE937A69}" type="slidenum">
              <a:rPr lang="en-US" sz="1200" b="0" strike="noStrike" spc="-1">
                <a:solidFill>
                  <a:srgbClr val="FFFFFF"/>
                </a:solidFill>
                <a:latin typeface="Arial"/>
                <a:ea typeface="Arial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hyperlink" Target="https://lms.uwa.edu.au/" TargetMode="External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hyperlink" Target="https://teams.microsoft.com/l/channel/19%3a6iSTy5lSQu8uVQIgXEUeibFtEhGVaiNb52ZTC7z6uTs1%40thread.tacv2/General?groupId=571d2bf2-4139-49af-9202-ce04beb388d9&amp;tenantId=05894af0-cb28-46d8-8716-74cdb46e2226" TargetMode="External"/><Relationship Id="rId9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.cern.ch/hypertext/WWW/TheProject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us01.safelinks.protection.outlook.com/?url=https%3A%2F%2Fminecraftle.zachmanson.com%2F&amp;data=05%7C02%7Cmatthew.daggitt%40uwa.edu.au%7C208e15f6cfeb4088057708dc369a1433%7C05894af0cb2846d8871674cdb46e2226%7C0%7C0%7C638445282588922629%7CUnknown%7CTWFpbGZsb3d8eyJWIjoiMC4wLjAwMDAiLCJQIjoiV2luMzIiLCJBTiI6Ik1haWwiLCJXVCI6Mn0%3D%7C0%7C%7C%7C&amp;sdata=%2FbU6FV5t5uEu0ya%2B5Z58jMfk3XyoznuliK1GUd%2FZ37g%3D&amp;reserved=0" TargetMode="External"/><Relationship Id="rId2" Type="http://schemas.openxmlformats.org/officeDocument/2006/relationships/hyperlink" Target="https://aus01.safelinks.protection.outlook.com/?url=https%3A%2F%2Fgithub.com%2Fzachpmanson%2Fminecraftle%2F&amp;data=05%7C02%7Cmatthew.daggitt%40uwa.edu.au%7C208e15f6cfeb4088057708dc369a1433%7C05894af0cb2846d8871674cdb46e2226%7C0%7C0%7C638445282588915187%7CUnknown%7CTWFpbGZsb3d8eyJWIjoiMC4wLjAwMDAiLCJQIjoiV2luMzIiLCJBTiI6Ik1haWwiLCJXVCI6Mn0%3D%7C0%7C%7C%7C&amp;sdata=nuj6%2BEt%2FUODn1TCkwH5A6pXvfAjAzlOEh8MDcfxIOvE%3D&amp;reserved=0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330;p1"/>
          <p:cNvSpPr/>
          <p:nvPr/>
        </p:nvSpPr>
        <p:spPr>
          <a:xfrm>
            <a:off x="514440" y="1539720"/>
            <a:ext cx="7013160" cy="1871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9000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5600" b="0" strike="noStrike" spc="-1">
                <a:solidFill>
                  <a:srgbClr val="FFFFFF"/>
                </a:solidFill>
                <a:latin typeface="Calibri"/>
                <a:ea typeface="Calibri"/>
              </a:rPr>
              <a:t>Introduction to Agile Web Development</a:t>
            </a:r>
            <a:endParaRPr lang="en-GB" sz="5600" b="0" strike="noStrike" spc="-1">
              <a:latin typeface="Arial"/>
            </a:endParaRPr>
          </a:p>
        </p:txBody>
      </p:sp>
      <p:sp>
        <p:nvSpPr>
          <p:cNvPr id="138" name="Google Shape;331;p1"/>
          <p:cNvSpPr/>
          <p:nvPr/>
        </p:nvSpPr>
        <p:spPr>
          <a:xfrm>
            <a:off x="514440" y="3456000"/>
            <a:ext cx="7013160" cy="28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>
            <a:noAutofit/>
          </a:bodyPr>
          <a:lstStyle/>
          <a:p>
            <a:pPr>
              <a:tabLst>
                <a:tab pos="0" algn="l"/>
              </a:tabLst>
            </a:pPr>
            <a:r>
              <a:rPr lang="en-GB" sz="1200" b="1" strike="noStrike" spc="-1" dirty="0">
                <a:solidFill>
                  <a:srgbClr val="DDB10A"/>
                </a:solidFill>
                <a:latin typeface="Arial"/>
                <a:ea typeface="Arial"/>
              </a:rPr>
              <a:t>CITS3403</a:t>
            </a:r>
            <a:r>
              <a:rPr lang="en-GB" sz="1200" b="1" spc="-1" dirty="0">
                <a:solidFill>
                  <a:srgbClr val="DDB10A"/>
                </a:solidFill>
                <a:latin typeface="Arial"/>
                <a:ea typeface="Arial"/>
              </a:rPr>
              <a:t> and CITS5505 -</a:t>
            </a:r>
            <a:r>
              <a:rPr lang="en-GB" sz="1200" b="1" strike="noStrike" spc="-1" dirty="0">
                <a:solidFill>
                  <a:srgbClr val="DDB10A"/>
                </a:solidFill>
                <a:latin typeface="Arial"/>
                <a:ea typeface="Arial"/>
              </a:rPr>
              <a:t> Agile Web Development</a:t>
            </a:r>
            <a:endParaRPr lang="en-GB" sz="1200" b="0" strike="noStrike" spc="-1" dirty="0">
              <a:latin typeface="Arial"/>
            </a:endParaRPr>
          </a:p>
        </p:txBody>
      </p:sp>
      <p:sp>
        <p:nvSpPr>
          <p:cNvPr id="139" name="Google Shape;332;p1"/>
          <p:cNvSpPr/>
          <p:nvPr/>
        </p:nvSpPr>
        <p:spPr>
          <a:xfrm>
            <a:off x="7188120" y="5576760"/>
            <a:ext cx="2055600" cy="791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100" b="1" strike="noStrike" spc="-1">
                <a:solidFill>
                  <a:srgbClr val="FFFFFF"/>
                </a:solidFill>
                <a:latin typeface="Arial"/>
                <a:ea typeface="Arial"/>
              </a:rPr>
              <a:t>2024, Semester 1</a:t>
            </a:r>
            <a:endParaRPr lang="en-GB" sz="1100" b="0" strike="noStrike" spc="-1">
              <a:latin typeface="Arial"/>
            </a:endParaRPr>
          </a:p>
        </p:txBody>
      </p:sp>
      <p:sp>
        <p:nvSpPr>
          <p:cNvPr id="140" name="Google Shape;333;p1"/>
          <p:cNvSpPr/>
          <p:nvPr/>
        </p:nvSpPr>
        <p:spPr>
          <a:xfrm>
            <a:off x="514440" y="5576760"/>
            <a:ext cx="2545560" cy="387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100" b="1" strike="noStrike" spc="-1">
                <a:solidFill>
                  <a:srgbClr val="FFFFFF"/>
                </a:solidFill>
                <a:latin typeface="Arial"/>
                <a:ea typeface="Arial"/>
              </a:rPr>
              <a:t>Unit Coordinator: Matthew Daggitt</a:t>
            </a:r>
            <a:endParaRPr lang="en-GB" sz="11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401;p7"/>
          <p:cNvSpPr/>
          <p:nvPr/>
        </p:nvSpPr>
        <p:spPr>
          <a:xfrm>
            <a:off x="351000" y="1361233"/>
            <a:ext cx="9231120" cy="5444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>
            <a:noAutofit/>
          </a:bodyPr>
          <a:lstStyle/>
          <a:p>
            <a:pPr marL="328295" indent="-328295">
              <a:buClr>
                <a:srgbClr val="000000"/>
              </a:buClr>
              <a:buFont typeface="Arial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In the US, the DoD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created the Advanced Research Projects Agency (ARPA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, now DARPA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) in 1958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. 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ARPA 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was interested in creating networks that:</a:t>
            </a:r>
            <a:endParaRPr lang="en-GB" sz="1600" b="0" strike="noStrike" spc="-1">
              <a:latin typeface="Calibri"/>
            </a:endParaRPr>
          </a:p>
          <a:p>
            <a:pPr marL="728345" lvl="1" indent="-271145">
              <a:spcBef>
                <a:spcPts val="499"/>
              </a:spcBef>
              <a:buClr>
                <a:srgbClr val="000000"/>
              </a:buClr>
              <a:buFont typeface="Arial"/>
              <a:buChar char="–"/>
            </a:pP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allowed communications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, program sharing, remote computer access</a:t>
            </a:r>
            <a:endParaRPr lang="en-GB" sz="1600" b="0" strike="noStrike" spc="-1" dirty="0">
              <a:latin typeface="Calibri"/>
            </a:endParaRPr>
          </a:p>
          <a:p>
            <a:pPr marL="728345" lvl="1" indent="-271145">
              <a:spcBef>
                <a:spcPts val="499"/>
              </a:spcBef>
              <a:buClr>
                <a:srgbClr val="000000"/>
              </a:buClr>
              <a:buFont typeface="Arial"/>
              <a:buChar char="–"/>
            </a:pP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were 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robust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 and would continue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to work if some nodes “taken out” by malicious forces</a:t>
            </a:r>
            <a:endParaRPr lang="en-GB" sz="1600" b="0" strike="noStrike" spc="-1" dirty="0">
              <a:latin typeface="Calibri"/>
            </a:endParaRPr>
          </a:p>
          <a:p>
            <a:pPr lvl="1">
              <a:spcBef>
                <a:spcPts val="499"/>
              </a:spcBef>
              <a:buClr>
                <a:srgbClr val="000000"/>
              </a:buClr>
            </a:pPr>
            <a:endParaRPr lang="en-GB" sz="1600" spc="-1" dirty="0">
              <a:solidFill>
                <a:srgbClr val="000000"/>
              </a:solidFill>
              <a:latin typeface="Calibri"/>
              <a:ea typeface="Calibri"/>
            </a:endParaRPr>
          </a:p>
          <a:p>
            <a:pPr marL="328295" indent="-328295"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This resulted in the </a:t>
            </a:r>
            <a:r>
              <a:rPr lang="en-GB" sz="1600" spc="-1" dirty="0">
                <a:solidFill>
                  <a:srgbClr val="C00000"/>
                </a:solidFill>
                <a:latin typeface="Calibri"/>
                <a:ea typeface="Calibri"/>
              </a:rPr>
              <a:t>ARPAnet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 in the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late 1960s and early 1970s</a:t>
            </a:r>
            <a:endParaRPr lang="en-GB" sz="1600" b="0" strike="noStrike" spc="-1" dirty="0">
              <a:latin typeface="Calibri"/>
            </a:endParaRPr>
          </a:p>
          <a:p>
            <a:pPr marL="728345" lvl="1" indent="-271145">
              <a:spcBef>
                <a:spcPts val="499"/>
              </a:spcBef>
              <a:buClr>
                <a:srgbClr val="000000"/>
              </a:buClr>
              <a:buFont typeface="Arial"/>
              <a:buChar char="–"/>
            </a:pP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linked about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a dozen ARPA-funded research labs and universities</a:t>
            </a:r>
            <a:endParaRPr lang="en-GB" sz="1600" b="0" strike="noStrike" spc="-1" dirty="0">
              <a:latin typeface="Calibri"/>
            </a:endParaRPr>
          </a:p>
          <a:p>
            <a:pPr marL="728345" lvl="1" indent="-271145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–"/>
            </a:pP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graduate students played a large part in its development!</a:t>
            </a:r>
            <a:endParaRPr lang="en-GB" sz="1600" b="0" strike="noStrike" spc="-1">
              <a:latin typeface="Calibri"/>
            </a:endParaRPr>
          </a:p>
          <a:p>
            <a:pPr marL="728345" lvl="1" indent="-271145">
              <a:spcBef>
                <a:spcPts val="499"/>
              </a:spcBef>
              <a:buClr>
                <a:srgbClr val="000000"/>
              </a:buClr>
              <a:buFont typeface="Arial"/>
              <a:buChar char="–"/>
            </a:pP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didn’t live up to 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intentions -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mostly text-based email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 and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limited reach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.</a:t>
            </a:r>
            <a:endParaRPr lang="en-GB" sz="1600" b="0" strike="noStrike" spc="-1" dirty="0">
              <a:latin typeface="Calibri"/>
            </a:endParaRPr>
          </a:p>
          <a:p>
            <a:pPr marL="728345" lvl="1" indent="-271145">
              <a:spcBef>
                <a:spcPts val="400"/>
              </a:spcBef>
              <a:buClr>
                <a:srgbClr val="000000"/>
              </a:buClr>
              <a:buFont typeface="Times New Roman"/>
              <a:buChar char="–"/>
            </a:pP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but 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still useful and the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snowball had started 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to roll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…</a:t>
            </a:r>
          </a:p>
          <a:p>
            <a:pPr lvl="1">
              <a:spcBef>
                <a:spcPts val="400"/>
              </a:spcBef>
              <a:buClr>
                <a:srgbClr val="000000"/>
              </a:buClr>
            </a:pPr>
            <a:endParaRPr lang="en-GB" sz="1600" spc="-1" dirty="0">
              <a:latin typeface="Calibri"/>
              <a:cs typeface="Calibri"/>
            </a:endParaRPr>
          </a:p>
          <a:p>
            <a:pPr marL="328295" indent="-328295">
              <a:buClr>
                <a:srgbClr val="000000"/>
              </a:buClr>
              <a:buFont typeface="Arial,Sans-Serif"/>
              <a:buChar char="•"/>
            </a:pPr>
            <a:r>
              <a:rPr lang="en-GB" sz="1600" spc="-1" dirty="0">
                <a:latin typeface="Calibri"/>
                <a:cs typeface="Calibri"/>
              </a:rPr>
              <a:t>Non-ARPA-funded Universities wanted in, so other networks </a:t>
            </a:r>
          </a:p>
          <a:p>
            <a:pPr>
              <a:buClr>
                <a:srgbClr val="000000"/>
              </a:buClr>
            </a:pPr>
            <a:r>
              <a:rPr lang="en-GB" sz="1600" spc="-1" dirty="0">
                <a:latin typeface="Calibri"/>
                <a:cs typeface="Calibri"/>
              </a:rPr>
              <a:t>       were created in the late 70s and early 80s</a:t>
            </a:r>
            <a:endParaRPr lang="en-GB" sz="1600">
              <a:latin typeface="Calibri"/>
            </a:endParaRPr>
          </a:p>
          <a:p>
            <a:pPr marL="728345" lvl="1" indent="-271145">
              <a:spcBef>
                <a:spcPts val="400"/>
              </a:spcBef>
              <a:buFont typeface="Arial,Sans-Serif"/>
              <a:buChar char="–"/>
            </a:pPr>
            <a:r>
              <a:rPr lang="en-GB" sz="1600" spc="-1" dirty="0" err="1">
                <a:latin typeface="Calibri"/>
                <a:cs typeface="Calibri"/>
              </a:rPr>
              <a:t>BITnet</a:t>
            </a:r>
            <a:r>
              <a:rPr lang="en-GB" sz="1600" spc="-1" dirty="0">
                <a:latin typeface="Calibri"/>
                <a:cs typeface="Calibri"/>
              </a:rPr>
              <a:t> (Because It’s Time Network), initially electronic</a:t>
            </a:r>
          </a:p>
          <a:p>
            <a:pPr lvl="1">
              <a:spcBef>
                <a:spcPts val="400"/>
              </a:spcBef>
            </a:pPr>
            <a:r>
              <a:rPr lang="en-GB" sz="1600" spc="-1" dirty="0">
                <a:latin typeface="Calibri"/>
                <a:cs typeface="Calibri"/>
              </a:rPr>
              <a:t>      mail and file transfer</a:t>
            </a:r>
            <a:endParaRPr lang="en-GB" sz="1600" dirty="0">
              <a:latin typeface="Calibri"/>
            </a:endParaRPr>
          </a:p>
          <a:p>
            <a:pPr marL="728345" lvl="1" indent="-271145">
              <a:spcBef>
                <a:spcPts val="400"/>
              </a:spcBef>
              <a:buFont typeface="Arial,Sans-Serif"/>
              <a:buChar char="–"/>
            </a:pPr>
            <a:r>
              <a:rPr lang="en-GB" sz="1600" spc="-1" err="1">
                <a:latin typeface="Calibri"/>
                <a:cs typeface="Calibri"/>
              </a:rPr>
              <a:t>CSnet</a:t>
            </a:r>
            <a:r>
              <a:rPr lang="en-GB" sz="1600" spc="-1" dirty="0">
                <a:latin typeface="Calibri"/>
                <a:cs typeface="Calibri"/>
              </a:rPr>
              <a:t> (Computer Science Network), primarily email</a:t>
            </a:r>
          </a:p>
          <a:p>
            <a:pPr marL="742950" indent="-285750">
              <a:buFont typeface="Arial"/>
              <a:buChar char="•"/>
            </a:pPr>
            <a:endParaRPr lang="en-GB" sz="1600" spc="-1" dirty="0">
              <a:latin typeface="Calibri"/>
              <a:cs typeface="Arial"/>
            </a:endParaRPr>
          </a:p>
        </p:txBody>
      </p:sp>
      <p:sp>
        <p:nvSpPr>
          <p:cNvPr id="178" name="Google Shape;402;p7"/>
          <p:cNvSpPr/>
          <p:nvPr/>
        </p:nvSpPr>
        <p:spPr>
          <a:xfrm>
            <a:off x="247680" y="6553080"/>
            <a:ext cx="9107280" cy="228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9" name="Google Shape;403;p7"/>
          <p:cNvPicPr/>
          <p:nvPr/>
        </p:nvPicPr>
        <p:blipFill>
          <a:blip r:embed="rId3"/>
          <a:stretch/>
        </p:blipFill>
        <p:spPr>
          <a:xfrm>
            <a:off x="6028508" y="4424155"/>
            <a:ext cx="3520800" cy="2161800"/>
          </a:xfrm>
          <a:prstGeom prst="rect">
            <a:avLst/>
          </a:prstGeom>
          <a:ln w="0">
            <a:noFill/>
          </a:ln>
        </p:spPr>
      </p:pic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5AC4CD70-54A9-6B01-3E63-072DE8BC6504}"/>
              </a:ext>
            </a:extLst>
          </p:cNvPr>
          <p:cNvSpPr/>
          <p:nvPr/>
        </p:nvSpPr>
        <p:spPr>
          <a:xfrm>
            <a:off x="415522" y="295515"/>
            <a:ext cx="5149356" cy="64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/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Networks before the Internet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412;p8"/>
          <p:cNvSpPr/>
          <p:nvPr/>
        </p:nvSpPr>
        <p:spPr>
          <a:xfrm>
            <a:off x="381417" y="1343827"/>
            <a:ext cx="5318316" cy="5111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>
            <a:noAutofit/>
          </a:bodyPr>
          <a:lstStyle/>
          <a:p>
            <a:pPr marL="271145" indent="-271145"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600" spc="-1" dirty="0">
                <a:solidFill>
                  <a:srgbClr val="C00000"/>
                </a:solidFill>
                <a:latin typeface="Calibri"/>
                <a:ea typeface="+mn-lt"/>
                <a:cs typeface="+mn-lt"/>
              </a:rPr>
              <a:t>NSFnet 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was c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+mn-lt"/>
              </a:rPr>
              <a:t>reated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 in 1986 by the National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Science Foundation (NSF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).</a:t>
            </a:r>
            <a:endParaRPr lang="en-GB" sz="1600" b="0" strike="noStrike" spc="-1" dirty="0">
              <a:latin typeface="Calibri"/>
            </a:endParaRPr>
          </a:p>
          <a:p>
            <a:pPr marL="271145" indent="-271145"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endParaRPr lang="en-GB" sz="1600" spc="-1" dirty="0">
              <a:solidFill>
                <a:srgbClr val="000000"/>
              </a:solidFill>
              <a:latin typeface="Calibri"/>
              <a:ea typeface="Calibri"/>
            </a:endParaRPr>
          </a:p>
          <a:p>
            <a:pPr marL="271145" indent="-271145"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Originally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for non-DoD funded 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places, and initially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connected five supercomputer 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centres but quickly spread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to other academic institutions and research labs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.</a:t>
            </a:r>
            <a:endParaRPr lang="en-GB" sz="1600" b="0" strike="noStrike" spc="-1" dirty="0">
              <a:latin typeface="Calibri"/>
            </a:endParaRPr>
          </a:p>
          <a:p>
            <a:pPr marL="271145" indent="-271145"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endParaRPr lang="en-GB" sz="1600" spc="-1" dirty="0">
              <a:solidFill>
                <a:srgbClr val="000000"/>
              </a:solidFill>
              <a:latin typeface="Calibri"/>
              <a:ea typeface="Calibri"/>
            </a:endParaRPr>
          </a:p>
          <a:p>
            <a:pPr marL="271145" indent="-271145"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By 1988/89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- commercial infiltration - mail, ISPs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.</a:t>
            </a:r>
            <a:endParaRPr lang="en-GB" sz="1600" spc="-1" dirty="0">
              <a:solidFill>
                <a:srgbClr val="000000"/>
              </a:solidFill>
              <a:latin typeface="DejaVu Sans"/>
              <a:ea typeface="Calibri"/>
            </a:endParaRPr>
          </a:p>
          <a:p>
            <a:pPr marL="271145" indent="-271145"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endParaRPr lang="en-GB" sz="1600" spc="-1" dirty="0">
              <a:solidFill>
                <a:srgbClr val="000000"/>
              </a:solidFill>
              <a:latin typeface="Calibri"/>
              <a:ea typeface="Calibri"/>
            </a:endParaRPr>
          </a:p>
          <a:p>
            <a:pPr marL="271145" indent="-271145"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By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1990, it had replaced ARPAnet for non-military 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uses and it soon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became the network for 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everyone.</a:t>
            </a:r>
            <a:endParaRPr lang="en-GB" sz="1600" spc="-1" dirty="0">
              <a:solidFill>
                <a:srgbClr val="000000"/>
              </a:solidFill>
              <a:latin typeface="DejaVu Sans"/>
              <a:ea typeface="Calibri"/>
            </a:endParaRPr>
          </a:p>
          <a:p>
            <a:pPr marL="271145" indent="-271145"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endParaRPr lang="en-GB" sz="1600" spc="-1" dirty="0">
              <a:solidFill>
                <a:srgbClr val="000000"/>
              </a:solidFill>
              <a:latin typeface="Calibri"/>
              <a:ea typeface="Calibri"/>
            </a:endParaRPr>
          </a:p>
          <a:p>
            <a:pPr marL="271145" indent="-271145"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Other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networks created gateways and eventually 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merged with </a:t>
            </a:r>
            <a:r>
              <a:rPr lang="en-GB" sz="1600" spc="-1" dirty="0" err="1">
                <a:solidFill>
                  <a:srgbClr val="000000"/>
                </a:solidFill>
                <a:latin typeface="Calibri"/>
                <a:ea typeface="Calibri"/>
              </a:rPr>
              <a:t>NSFNet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 (e.g. JANET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, </a:t>
            </a:r>
            <a:r>
              <a:rPr lang="en-GB" sz="1600" b="0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BITnet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, Usenet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, …).</a:t>
            </a:r>
            <a:b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</a:br>
            <a:endParaRPr lang="en-GB" sz="1600" spc="-1" dirty="0">
              <a:solidFill>
                <a:srgbClr val="000000"/>
              </a:solidFill>
              <a:latin typeface="Calibri"/>
              <a:ea typeface="Calibri"/>
            </a:endParaRPr>
          </a:p>
          <a:p>
            <a:pPr marL="271145" indent="-271145"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By 1992 connected more than 1 million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computers around the 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world and eventually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became known as 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"</a:t>
            </a:r>
            <a:r>
              <a:rPr lang="en-GB" sz="1600" b="0" strike="noStrike" spc="-1" dirty="0">
                <a:solidFill>
                  <a:srgbClr val="C00000"/>
                </a:solidFill>
                <a:latin typeface="Calibri"/>
                <a:ea typeface="Calibri"/>
              </a:rPr>
              <a:t>the Internet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".</a:t>
            </a:r>
            <a:endParaRPr lang="en-GB" sz="1600" b="0" strike="noStrike" spc="-1" dirty="0">
              <a:latin typeface="Calibri"/>
            </a:endParaRPr>
          </a:p>
        </p:txBody>
      </p:sp>
      <p:sp>
        <p:nvSpPr>
          <p:cNvPr id="184" name="Google Shape;413;p8"/>
          <p:cNvSpPr/>
          <p:nvPr/>
        </p:nvSpPr>
        <p:spPr>
          <a:xfrm>
            <a:off x="247680" y="6553080"/>
            <a:ext cx="9107280" cy="228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5" name="Google Shape;414;p8"/>
          <p:cNvPicPr/>
          <p:nvPr/>
        </p:nvPicPr>
        <p:blipFill>
          <a:blip r:embed="rId3"/>
          <a:stretch/>
        </p:blipFill>
        <p:spPr>
          <a:xfrm>
            <a:off x="5964920" y="1368360"/>
            <a:ext cx="3498480" cy="2463480"/>
          </a:xfrm>
          <a:prstGeom prst="rect">
            <a:avLst/>
          </a:prstGeom>
          <a:ln w="0">
            <a:noFill/>
          </a:ln>
        </p:spPr>
      </p:pic>
      <p:pic>
        <p:nvPicPr>
          <p:cNvPr id="186" name="Google Shape;415;p8"/>
          <p:cNvPicPr/>
          <p:nvPr/>
        </p:nvPicPr>
        <p:blipFill>
          <a:blip r:embed="rId4"/>
          <a:stretch/>
        </p:blipFill>
        <p:spPr>
          <a:xfrm>
            <a:off x="5877858" y="4198717"/>
            <a:ext cx="3711240" cy="2312640"/>
          </a:xfrm>
          <a:prstGeom prst="rect">
            <a:avLst/>
          </a:prstGeom>
          <a:ln w="0">
            <a:noFill/>
          </a:ln>
        </p:spPr>
      </p:pic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8A506058-4907-2F80-18BC-C57B77F38A8E}"/>
              </a:ext>
            </a:extLst>
          </p:cNvPr>
          <p:cNvSpPr/>
          <p:nvPr/>
        </p:nvSpPr>
        <p:spPr>
          <a:xfrm>
            <a:off x="415522" y="286812"/>
            <a:ext cx="5323479" cy="66468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/>
          <a:p>
            <a:pPr>
              <a:tabLst>
                <a:tab pos="0" algn="l"/>
              </a:tabLst>
            </a:pPr>
            <a:r>
              <a:rPr lang="en-GB" sz="2900" b="1" spc="-1" dirty="0">
                <a:latin typeface="Calibri"/>
              </a:rPr>
              <a:t>The Birth of the Internet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471;p15"/>
          <p:cNvSpPr/>
          <p:nvPr/>
        </p:nvSpPr>
        <p:spPr>
          <a:xfrm>
            <a:off x="495360" y="1368360"/>
            <a:ext cx="5444758" cy="489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>
            <a:noAutofit/>
          </a:bodyPr>
          <a:lstStyle/>
          <a:p>
            <a:pPr marL="328295" indent="-328295">
              <a:spcBef>
                <a:spcPts val="499"/>
              </a:spcBef>
              <a:buFont typeface="Arial,Sans-Serif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The </a:t>
            </a:r>
            <a:r>
              <a:rPr lang="en-GB" sz="1600" spc="-1" dirty="0">
                <a:latin typeface="Calibri"/>
                <a:ea typeface="Calibri"/>
                <a:cs typeface="Calibri"/>
              </a:rPr>
              <a:t>Internet is still a </a:t>
            </a:r>
            <a:r>
              <a:rPr lang="en-GB" sz="1600" b="0" strike="noStrike" spc="-1" dirty="0">
                <a:latin typeface="Calibri"/>
                <a:ea typeface="Calibri"/>
                <a:cs typeface="Calibri"/>
              </a:rPr>
              <a:t>network </a:t>
            </a:r>
            <a:r>
              <a:rPr lang="en-GB" sz="1600" spc="-1" dirty="0">
                <a:latin typeface="Calibri"/>
                <a:ea typeface="Calibri"/>
                <a:cs typeface="Calibri"/>
              </a:rPr>
              <a:t>of interconnected networks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. </a:t>
            </a:r>
            <a:endParaRPr lang="en-GB" sz="1600" spc="-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328295" indent="-328295"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endParaRPr lang="en-GB" sz="1600" spc="-1" dirty="0">
              <a:solidFill>
                <a:srgbClr val="000000"/>
              </a:solidFill>
              <a:latin typeface="Calibri"/>
              <a:ea typeface="Calibri"/>
            </a:endParaRPr>
          </a:p>
          <a:p>
            <a:pPr marL="328295" indent="-328295"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As it evolved 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high-speed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 </a:t>
            </a:r>
            <a:r>
              <a:rPr lang="en-GB" sz="1600" spc="-1" dirty="0">
                <a:solidFill>
                  <a:srgbClr val="C00000"/>
                </a:solidFill>
                <a:latin typeface="Calibri"/>
                <a:ea typeface="Calibri"/>
              </a:rPr>
              <a:t>backbone links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 were created to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carry 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large amounts of data.</a:t>
            </a:r>
            <a:endParaRPr lang="en-GB" dirty="0">
              <a:solidFill>
                <a:srgbClr val="000000"/>
              </a:solidFill>
              <a:latin typeface="Arial"/>
              <a:ea typeface="Calibri"/>
            </a:endParaRPr>
          </a:p>
          <a:p>
            <a:pPr marL="328295" indent="-328295"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endParaRPr lang="en-GB" sz="1600" spc="-1" dirty="0">
              <a:solidFill>
                <a:srgbClr val="000000"/>
              </a:solidFill>
              <a:latin typeface="Calibri"/>
              <a:ea typeface="Calibri"/>
            </a:endParaRPr>
          </a:p>
          <a:p>
            <a:pPr marL="328295" indent="-328295"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Smaller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networks connect to the backbone, enabling any user on any network to exchange data with any other user.</a:t>
            </a:r>
            <a:endParaRPr lang="en-GB"/>
          </a:p>
          <a:p>
            <a:pPr marL="328295" indent="-328295"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endParaRPr lang="en-GB" sz="1600" spc="-1" dirty="0">
              <a:latin typeface="Calibri"/>
              <a:ea typeface="Calibri"/>
              <a:cs typeface="Calibri"/>
            </a:endParaRPr>
          </a:p>
          <a:p>
            <a:pPr marL="328295" indent="-328295"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600" spc="-1" dirty="0">
                <a:latin typeface="Calibri"/>
                <a:ea typeface="Calibri"/>
                <a:cs typeface="Calibri"/>
              </a:rPr>
              <a:t>Both backbone links and individual networks can be owned by companies, universities or nation states.</a:t>
            </a:r>
            <a:endParaRPr lang="en-GB"/>
          </a:p>
          <a:p>
            <a:pPr marL="328295" indent="-328295"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endParaRPr lang="en-GB" sz="1600" spc="-1" dirty="0">
              <a:latin typeface="Calibri"/>
              <a:ea typeface="Calibri"/>
              <a:cs typeface="Calibri"/>
            </a:endParaRPr>
          </a:p>
          <a:p>
            <a:pPr marL="328295" indent="-328295">
              <a:buClr>
                <a:srgbClr val="000000"/>
              </a:buClr>
              <a:buFont typeface="Arial"/>
              <a:buChar char="•"/>
            </a:pPr>
            <a:r>
              <a:rPr lang="en-GB" sz="1600" spc="-1" dirty="0">
                <a:latin typeface="Calibri"/>
                <a:ea typeface="Calibri"/>
                <a:cs typeface="Calibri"/>
              </a:rPr>
              <a:t>It achieved ARPA's original goal that if part of its infrastructure is destroyed, data can still flow through the remaining networks (in principle). </a:t>
            </a:r>
            <a:endParaRPr lang="en-GB" dirty="0"/>
          </a:p>
          <a:p>
            <a:pPr marL="328295" indent="-328295">
              <a:buClr>
                <a:srgbClr val="000000"/>
              </a:buClr>
              <a:buFont typeface="Arial,Sans-Serif"/>
              <a:buChar char="•"/>
            </a:pPr>
            <a:endParaRPr lang="en-GB" sz="1600" spc="-1" dirty="0">
              <a:latin typeface="Calibri"/>
              <a:ea typeface="Calibri"/>
            </a:endParaRPr>
          </a:p>
          <a:p>
            <a:pPr marL="328295" indent="-328295">
              <a:spcBef>
                <a:spcPts val="499"/>
              </a:spcBef>
              <a:buFont typeface="Arial,Sans-Serif"/>
              <a:buChar char="•"/>
            </a:pPr>
            <a:r>
              <a:rPr lang="en-GB" sz="1600" spc="-1" dirty="0">
                <a:latin typeface="Calibri"/>
                <a:ea typeface="Calibri"/>
                <a:cs typeface="Calibri"/>
              </a:rPr>
              <a:t>By the 2000s it had become indispensable global infrastructure. </a:t>
            </a:r>
          </a:p>
          <a:p>
            <a:pPr marL="328295" indent="-328295">
              <a:spcBef>
                <a:spcPts val="499"/>
              </a:spcBef>
              <a:buFont typeface="Arial,Sans-Serif"/>
              <a:buChar char="•"/>
            </a:pPr>
            <a:endParaRPr lang="en-GB" sz="1600" spc="-1" dirty="0">
              <a:latin typeface="Calibri"/>
              <a:ea typeface="Calibri"/>
              <a:cs typeface="Calibri"/>
            </a:endParaRPr>
          </a:p>
          <a:p>
            <a:pPr marL="328295" indent="-328295"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endParaRPr lang="en-GB" sz="1600" spc="-1" dirty="0">
              <a:latin typeface="Calibri"/>
              <a:ea typeface="Calibri"/>
            </a:endParaRPr>
          </a:p>
        </p:txBody>
      </p:sp>
      <p:pic>
        <p:nvPicPr>
          <p:cNvPr id="208" name="Google Shape;472;p15"/>
          <p:cNvPicPr/>
          <p:nvPr/>
        </p:nvPicPr>
        <p:blipFill>
          <a:blip r:embed="rId3"/>
          <a:stretch/>
        </p:blipFill>
        <p:spPr>
          <a:xfrm>
            <a:off x="6049669" y="1406843"/>
            <a:ext cx="3269849" cy="2537844"/>
          </a:xfrm>
          <a:prstGeom prst="rect">
            <a:avLst/>
          </a:prstGeom>
          <a:ln w="0">
            <a:noFill/>
          </a:ln>
        </p:spPr>
      </p:pic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D00EE3AC-38D6-D96D-43B2-24547860B3D8}"/>
              </a:ext>
            </a:extLst>
          </p:cNvPr>
          <p:cNvSpPr/>
          <p:nvPr/>
        </p:nvSpPr>
        <p:spPr>
          <a:xfrm>
            <a:off x="415522" y="286812"/>
            <a:ext cx="5323479" cy="66468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/>
          <a:p>
            <a:pPr>
              <a:tabLst>
                <a:tab pos="0" algn="l"/>
              </a:tabLst>
            </a:pPr>
            <a:r>
              <a:rPr lang="en-GB" sz="2900" b="1" spc="-1" dirty="0">
                <a:latin typeface="Calibri"/>
              </a:rPr>
              <a:t>The Evolution of the Internet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431;p10"/>
          <p:cNvSpPr/>
          <p:nvPr/>
        </p:nvSpPr>
        <p:spPr>
          <a:xfrm>
            <a:off x="495360" y="1556685"/>
            <a:ext cx="8915040" cy="452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>
            <a:noAutofit/>
          </a:bodyPr>
          <a:lstStyle/>
          <a:p>
            <a:pPr marL="328295" indent="-328295"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Today the Internet has grown to include 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tens of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billions of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interconnected computers, smart phones, televisions, printers, fridges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, watches and most crucially... </a:t>
            </a:r>
            <a:r>
              <a:rPr lang="en-GB" sz="1600" i="1" spc="-1" dirty="0">
                <a:solidFill>
                  <a:srgbClr val="000000"/>
                </a:solidFill>
                <a:latin typeface="Calibri"/>
                <a:ea typeface="Calibri"/>
              </a:rPr>
              <a:t>water bottles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.</a:t>
            </a:r>
            <a:endParaRPr lang="en-GB" sz="1600" b="0" strike="noStrike" spc="-1" dirty="0">
              <a:latin typeface="Calibri"/>
            </a:endParaRPr>
          </a:p>
          <a:p>
            <a:pPr marL="328295" indent="-328295"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endParaRPr lang="en-GB" sz="1600" spc="-1" dirty="0">
              <a:solidFill>
                <a:srgbClr val="000000"/>
              </a:solidFill>
              <a:latin typeface="Calibri"/>
              <a:ea typeface="Calibri"/>
            </a:endParaRPr>
          </a:p>
          <a:p>
            <a:pPr marL="328295" indent="-328295"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endParaRPr lang="en-GB" sz="1600" spc="-1" dirty="0">
              <a:solidFill>
                <a:srgbClr val="000000"/>
              </a:solidFill>
              <a:latin typeface="Calibri"/>
              <a:ea typeface="Calibri"/>
            </a:endParaRPr>
          </a:p>
          <a:p>
            <a:pPr marL="328295" indent="-328295"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endParaRPr lang="en-GB" sz="1600" spc="-1" dirty="0">
              <a:solidFill>
                <a:srgbClr val="000000"/>
              </a:solidFill>
              <a:latin typeface="Calibri"/>
              <a:ea typeface="Calibri"/>
            </a:endParaRPr>
          </a:p>
          <a:p>
            <a:pPr marL="328295" indent="-328295"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endParaRPr lang="en-GB" sz="1600" spc="-1" dirty="0">
              <a:solidFill>
                <a:srgbClr val="000000"/>
              </a:solidFill>
              <a:latin typeface="Calibri"/>
              <a:ea typeface="Calibri"/>
            </a:endParaRPr>
          </a:p>
          <a:p>
            <a:pPr marL="328295" indent="-328295"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endParaRPr lang="en-GB" sz="1600" spc="-1" dirty="0">
              <a:solidFill>
                <a:srgbClr val="000000"/>
              </a:solidFill>
              <a:latin typeface="Calibri"/>
              <a:ea typeface="Calibri"/>
            </a:endParaRPr>
          </a:p>
          <a:p>
            <a:pPr marL="328295" indent="-328295"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endParaRPr lang="en-GB" sz="1600" spc="-1" dirty="0">
              <a:solidFill>
                <a:srgbClr val="000000"/>
              </a:solidFill>
              <a:latin typeface="Calibri"/>
              <a:ea typeface="Calibri"/>
            </a:endParaRPr>
          </a:p>
          <a:p>
            <a:pPr marL="328295" indent="-328295"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endParaRPr lang="en-GB" sz="1600" spc="-1" dirty="0">
              <a:solidFill>
                <a:srgbClr val="000000"/>
              </a:solidFill>
              <a:latin typeface="Calibri"/>
              <a:ea typeface="Calibri"/>
            </a:endParaRPr>
          </a:p>
          <a:p>
            <a:pPr marL="328295" indent="-328295"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endParaRPr lang="en-GB" sz="1600" spc="-1" dirty="0">
              <a:solidFill>
                <a:srgbClr val="000000"/>
              </a:solidFill>
              <a:latin typeface="Calibri"/>
              <a:ea typeface="Calibri"/>
            </a:endParaRPr>
          </a:p>
          <a:p>
            <a:pPr marL="328295" indent="-328295"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endParaRPr lang="en-GB" sz="1600" spc="-1" dirty="0">
              <a:solidFill>
                <a:srgbClr val="000000"/>
              </a:solidFill>
              <a:latin typeface="Calibri"/>
              <a:ea typeface="Calibri"/>
            </a:endParaRPr>
          </a:p>
          <a:p>
            <a:pPr marL="328295" indent="-328295"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endParaRPr lang="en-GB" sz="1600" spc="-1" dirty="0">
              <a:solidFill>
                <a:srgbClr val="000000"/>
              </a:solidFill>
              <a:latin typeface="Calibri"/>
              <a:ea typeface="Calibri"/>
            </a:endParaRPr>
          </a:p>
          <a:p>
            <a:pPr marL="328295" indent="-328295"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endParaRPr lang="en-GB" sz="1600" spc="-1" dirty="0">
              <a:solidFill>
                <a:srgbClr val="000000"/>
              </a:solidFill>
              <a:latin typeface="Calibri"/>
              <a:ea typeface="Calibri"/>
            </a:endParaRPr>
          </a:p>
          <a:p>
            <a:pPr marL="328295" indent="-328295"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All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these devices on the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Internet 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are connected using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a wide range of different types of links: copper cables, fibre-optic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cables, satellites, phone lines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 etc.</a:t>
            </a:r>
            <a:endParaRPr lang="en-GB" sz="1600" b="0" strike="noStrike" spc="-1" dirty="0">
              <a:latin typeface="Calibri"/>
            </a:endParaRPr>
          </a:p>
        </p:txBody>
      </p:sp>
      <p:sp>
        <p:nvSpPr>
          <p:cNvPr id="4" name="Google Shape;350;p3">
            <a:extLst>
              <a:ext uri="{FF2B5EF4-FFF2-40B4-BE49-F238E27FC236}">
                <a16:creationId xmlns:a16="http://schemas.microsoft.com/office/drawing/2014/main" id="{E72BD457-E9A0-A12C-835B-795B854ACA15}"/>
              </a:ext>
            </a:extLst>
          </p:cNvPr>
          <p:cNvSpPr/>
          <p:nvPr/>
        </p:nvSpPr>
        <p:spPr>
          <a:xfrm>
            <a:off x="415522" y="286812"/>
            <a:ext cx="5323479" cy="66468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/>
          <a:p>
            <a:pPr>
              <a:tabLst>
                <a:tab pos="0" algn="l"/>
              </a:tabLst>
            </a:pPr>
            <a:r>
              <a:rPr lang="en-GB" sz="2900" b="1" spc="-1" dirty="0">
                <a:latin typeface="Calibri"/>
              </a:rPr>
              <a:t>The Internet Today</a:t>
            </a:r>
            <a:endParaRPr lang="en-US" dirty="0"/>
          </a:p>
        </p:txBody>
      </p:sp>
      <p:pic>
        <p:nvPicPr>
          <p:cNvPr id="2" name="Picture 1" descr="A water bottle and a phone&#10;&#10;Description automatically generated">
            <a:extLst>
              <a:ext uri="{FF2B5EF4-FFF2-40B4-BE49-F238E27FC236}">
                <a16:creationId xmlns:a16="http://schemas.microsoft.com/office/drawing/2014/main" id="{7F2D75E0-47F4-3B19-8F59-2060DD25A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785" y="2355755"/>
            <a:ext cx="4433361" cy="286014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3A1E51-759C-1CE9-457C-66F8CC29C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350;p3">
            <a:extLst>
              <a:ext uri="{FF2B5EF4-FFF2-40B4-BE49-F238E27FC236}">
                <a16:creationId xmlns:a16="http://schemas.microsoft.com/office/drawing/2014/main" id="{6A62BEF2-0766-6279-4138-9BFD625CE425}"/>
              </a:ext>
            </a:extLst>
          </p:cNvPr>
          <p:cNvSpPr/>
          <p:nvPr/>
        </p:nvSpPr>
        <p:spPr>
          <a:xfrm>
            <a:off x="2742434" y="3011253"/>
            <a:ext cx="4426746" cy="141314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en-GB" sz="4400" b="1" spc="-1" dirty="0">
                <a:solidFill>
                  <a:srgbClr val="000000"/>
                </a:solidFill>
                <a:latin typeface="Calibri"/>
              </a:rPr>
              <a:t>How does the internet work?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093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439;p11"/>
          <p:cNvSpPr/>
          <p:nvPr/>
        </p:nvSpPr>
        <p:spPr>
          <a:xfrm>
            <a:off x="495360" y="1434911"/>
            <a:ext cx="8915040" cy="4038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>
            <a:noAutofit/>
          </a:bodyPr>
          <a:lstStyle/>
          <a:p>
            <a:pPr marL="328295" indent="-328295">
              <a:buClr>
                <a:srgbClr val="000000"/>
              </a:buClr>
              <a:buFont typeface="Arial,Sans-Serif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No matter whether using fibre-optics, satellite links etc, the physical connections all send data as a sequence of bits, e.g. 10101111011010000011001.</a:t>
            </a:r>
          </a:p>
          <a:p>
            <a:pPr marL="328295" indent="-328295">
              <a:buClr>
                <a:srgbClr val="000000"/>
              </a:buClr>
              <a:buFont typeface="Arial,Sans-Serif"/>
              <a:buChar char="•"/>
            </a:pPr>
            <a:endParaRPr lang="en-GB" sz="1600" spc="-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328295" indent="-328295">
              <a:buClr>
                <a:srgbClr val="000000"/>
              </a:buClr>
              <a:buFont typeface="Arial,Sans-Serif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Network communication is possible only if computers “speak” a common language and know how to interpret the bits. These common languages are known as </a:t>
            </a:r>
            <a:r>
              <a:rPr lang="en-GB" sz="1600" i="1" spc="-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protocols.</a:t>
            </a:r>
            <a:endParaRPr lang="en-GB" sz="1600" spc="-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328295" indent="-328295">
              <a:buClr>
                <a:srgbClr val="000000"/>
              </a:buClr>
              <a:buFont typeface="Arial,Sans-Serif"/>
              <a:buChar char="•"/>
            </a:pPr>
            <a:endParaRPr lang="en-GB" sz="1600" i="1" spc="-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328295" indent="-328295">
              <a:buClr>
                <a:srgbClr val="000000"/>
              </a:buClr>
              <a:buFont typeface="Arial,Sans-Serif"/>
              <a:buChar char="•"/>
            </a:pPr>
            <a:r>
              <a:rPr lang="en-GB" sz="1600" i="1" spc="-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It's protocols all the way down:</a:t>
            </a:r>
          </a:p>
          <a:p>
            <a:pPr marL="785495" lvl="1" indent="-328295">
              <a:buClr>
                <a:srgbClr val="000000"/>
              </a:buClr>
              <a:buFont typeface="Arial,Sans-Serif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IP – consistent addressing of entities on the internet</a:t>
            </a:r>
          </a:p>
          <a:p>
            <a:pPr marL="785495" lvl="1" indent="-328295">
              <a:buFont typeface="Arial,Sans-Serif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Calibri"/>
                <a:cs typeface="Calibri"/>
              </a:rPr>
              <a:t>BGP – finding the best routes across the internet</a:t>
            </a:r>
            <a:endParaRPr lang="en-GB" dirty="0"/>
          </a:p>
          <a:p>
            <a:pPr marL="785495" lvl="1" indent="-328295">
              <a:buClr>
                <a:srgbClr val="000000"/>
              </a:buClr>
              <a:buFont typeface="Arial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TCP – error-free delivery of streams of data</a:t>
            </a:r>
            <a:endParaRPr lang="en-GB" sz="1600" dirty="0">
              <a:latin typeface="Calibri"/>
            </a:endParaRPr>
          </a:p>
          <a:p>
            <a:pPr marL="785495" lvl="1" indent="-328295">
              <a:buClr>
                <a:srgbClr val="000000"/>
              </a:buClr>
              <a:buFont typeface="Arial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SMTP – sending and receiving emails.</a:t>
            </a:r>
          </a:p>
          <a:p>
            <a:pPr marL="785495" lvl="1" indent="-328295">
              <a:buClr>
                <a:srgbClr val="000000"/>
              </a:buClr>
              <a:buFont typeface="Arial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  <a:cs typeface="Arial"/>
              </a:rPr>
              <a:t>FTP – sending and receiving files.</a:t>
            </a:r>
          </a:p>
          <a:p>
            <a:pPr marL="785495" lvl="1" indent="-328295">
              <a:buClr>
                <a:srgbClr val="000000"/>
              </a:buClr>
              <a:buFont typeface="Arial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  <a:cs typeface="Arial"/>
              </a:rPr>
              <a:t>etc. etc.</a:t>
            </a:r>
            <a:endParaRPr lang="en-GB" sz="1600" spc="-1" dirty="0">
              <a:solidFill>
                <a:srgbClr val="000000"/>
              </a:solidFill>
              <a:latin typeface="Arial"/>
              <a:ea typeface="Calibri"/>
              <a:cs typeface="Arial"/>
            </a:endParaRPr>
          </a:p>
          <a:p>
            <a:pPr marL="328295" indent="-328295">
              <a:spcBef>
                <a:spcPts val="499"/>
              </a:spcBef>
              <a:buFont typeface="Arial,Sans-Serif"/>
              <a:buChar char="•"/>
            </a:pPr>
            <a:endParaRPr lang="en-GB" sz="1600" b="1" spc="-1" dirty="0">
              <a:solidFill>
                <a:srgbClr val="000000"/>
              </a:solidFill>
              <a:latin typeface="DejaVu Sans"/>
              <a:ea typeface="Calibri"/>
              <a:cs typeface="Calibri"/>
            </a:endParaRPr>
          </a:p>
          <a:p>
            <a:pPr marL="328295" indent="-328295">
              <a:spcBef>
                <a:spcPts val="499"/>
              </a:spcBef>
              <a:buFont typeface="Arial,Sans-Serif"/>
              <a:buChar char="•"/>
            </a:pPr>
            <a:endParaRPr lang="en-GB" sz="1600" strike="noStrike" spc="-1" dirty="0">
              <a:latin typeface="Calibri"/>
              <a:cs typeface="Calibri"/>
            </a:endParaRPr>
          </a:p>
          <a:p>
            <a:pPr marL="328295" indent="-328295">
              <a:spcBef>
                <a:spcPts val="6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endParaRPr lang="en-GB" sz="2400" spc="-1" dirty="0">
              <a:latin typeface="Calibri"/>
              <a:cs typeface="Calibri"/>
            </a:endParaRPr>
          </a:p>
          <a:p>
            <a:pPr>
              <a:tabLst>
                <a:tab pos="0" algn="l"/>
              </a:tabLst>
            </a:pPr>
            <a:endParaRPr lang="en-GB" sz="2400" spc="-1">
              <a:latin typeface="Arial"/>
              <a:cs typeface="Calibri"/>
            </a:endParaRPr>
          </a:p>
        </p:txBody>
      </p:sp>
      <p:pic>
        <p:nvPicPr>
          <p:cNvPr id="196" name="Google Shape;440;p11"/>
          <p:cNvPicPr/>
          <p:nvPr/>
        </p:nvPicPr>
        <p:blipFill>
          <a:blip r:embed="rId3"/>
          <a:stretch/>
        </p:blipFill>
        <p:spPr>
          <a:xfrm>
            <a:off x="6147796" y="3114599"/>
            <a:ext cx="3037723" cy="3037974"/>
          </a:xfrm>
          <a:prstGeom prst="rect">
            <a:avLst/>
          </a:prstGeom>
          <a:ln w="0">
            <a:noFill/>
          </a:ln>
        </p:spPr>
      </p:pic>
      <p:sp>
        <p:nvSpPr>
          <p:cNvPr id="4" name="Google Shape;350;p3">
            <a:extLst>
              <a:ext uri="{FF2B5EF4-FFF2-40B4-BE49-F238E27FC236}">
                <a16:creationId xmlns:a16="http://schemas.microsoft.com/office/drawing/2014/main" id="{380D4B53-658C-9E75-021A-DD807539D47F}"/>
              </a:ext>
            </a:extLst>
          </p:cNvPr>
          <p:cNvSpPr/>
          <p:nvPr/>
        </p:nvSpPr>
        <p:spPr>
          <a:xfrm>
            <a:off x="415522" y="286812"/>
            <a:ext cx="5323479" cy="66468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/>
          <a:p>
            <a:pPr>
              <a:tabLst>
                <a:tab pos="0" algn="l"/>
              </a:tabLst>
            </a:pPr>
            <a:r>
              <a:rPr lang="en-GB" sz="2900" b="1" spc="-1" dirty="0">
                <a:latin typeface="Calibri"/>
              </a:rPr>
              <a:t>Communication protocols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455;p13"/>
          <p:cNvSpPr/>
          <p:nvPr/>
        </p:nvSpPr>
        <p:spPr>
          <a:xfrm>
            <a:off x="495360" y="1501607"/>
            <a:ext cx="8706960" cy="410287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>
            <a:noAutofit/>
          </a:bodyPr>
          <a:lstStyle/>
          <a:p>
            <a:pPr marL="328295" indent="-328295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GB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Every computer and network on the Internet uses the same </a:t>
            </a:r>
            <a:r>
              <a:rPr lang="en-GB" spc="-1" dirty="0">
                <a:solidFill>
                  <a:srgbClr val="000000"/>
                </a:solidFill>
                <a:latin typeface="Calibri"/>
                <a:ea typeface="Calibri"/>
              </a:rPr>
              <a:t>set of </a:t>
            </a:r>
            <a:r>
              <a:rPr lang="en-GB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protocols - the </a:t>
            </a:r>
            <a:r>
              <a:rPr lang="en-GB" b="0" strike="noStrike" spc="-1" dirty="0">
                <a:solidFill>
                  <a:srgbClr val="C00000"/>
                </a:solidFill>
                <a:latin typeface="Calibri"/>
                <a:ea typeface="Calibri"/>
              </a:rPr>
              <a:t>Transmission Control Protocol</a:t>
            </a:r>
            <a:r>
              <a:rPr lang="en-GB" b="0" strike="noStrike" spc="-1" dirty="0">
                <a:latin typeface="Calibri"/>
                <a:ea typeface="Calibri"/>
              </a:rPr>
              <a:t>/</a:t>
            </a:r>
            <a:r>
              <a:rPr lang="en-GB" b="0" strike="noStrike" spc="-1" dirty="0">
                <a:solidFill>
                  <a:srgbClr val="C00000"/>
                </a:solidFill>
                <a:latin typeface="Calibri"/>
                <a:ea typeface="Calibri"/>
              </a:rPr>
              <a:t>Internet Protocol</a:t>
            </a:r>
            <a:r>
              <a:rPr lang="en-GB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, or TCP/IP</a:t>
            </a:r>
            <a:r>
              <a:rPr lang="en-GB" spc="-1" dirty="0">
                <a:solidFill>
                  <a:srgbClr val="000000"/>
                </a:solidFill>
                <a:latin typeface="Calibri"/>
                <a:ea typeface="Calibri"/>
              </a:rPr>
              <a:t> for short</a:t>
            </a:r>
            <a:r>
              <a:rPr lang="en-GB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.</a:t>
            </a:r>
            <a:r>
              <a:rPr lang="en-GB" spc="-1" dirty="0">
                <a:solidFill>
                  <a:srgbClr val="000000"/>
                </a:solidFill>
                <a:latin typeface="Calibri"/>
                <a:ea typeface="Calibri"/>
              </a:rPr>
              <a:t> </a:t>
            </a:r>
            <a:endParaRPr lang="en-GB" b="0" strike="noStrike" spc="-1" dirty="0">
              <a:latin typeface="Calibri"/>
            </a:endParaRPr>
          </a:p>
          <a:p>
            <a:pPr marL="328295" indent="-328295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GB" spc="-1" dirty="0">
              <a:solidFill>
                <a:srgbClr val="000000"/>
              </a:solidFill>
              <a:latin typeface="Calibri"/>
              <a:ea typeface="Calibri"/>
            </a:endParaRPr>
          </a:p>
          <a:p>
            <a:pPr marL="328295" indent="-328295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No matter what type of computer system you connect to the Internet, if it uses TCP/IP, it can exchange data with any other type of computer.</a:t>
            </a:r>
            <a:r>
              <a:rPr lang="en-GB" spc="-1" dirty="0">
                <a:solidFill>
                  <a:srgbClr val="000000"/>
                </a:solidFill>
                <a:latin typeface="Calibri"/>
                <a:ea typeface="Calibri"/>
              </a:rPr>
              <a:t> </a:t>
            </a:r>
            <a:endParaRPr lang="en-GB" b="0" strike="noStrike" spc="-1">
              <a:latin typeface="Calibri"/>
            </a:endParaRPr>
          </a:p>
          <a:p>
            <a:pPr marL="328295" indent="-328295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endParaRPr lang="en-GB" spc="-1" dirty="0">
              <a:solidFill>
                <a:srgbClr val="000000"/>
              </a:solidFill>
              <a:latin typeface="Calibri"/>
              <a:ea typeface="Calibri"/>
            </a:endParaRPr>
          </a:p>
          <a:p>
            <a:pPr marL="328295" indent="-328295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TCP/IP was developed to tolerate unreliable sub-networks and the protocol guarantees proper transmission of data, since the physical network can’t.</a:t>
            </a:r>
            <a:endParaRPr lang="en-GB" b="0" strike="noStrike" spc="-1" dirty="0">
              <a:latin typeface="Arial"/>
            </a:endParaRPr>
          </a:p>
          <a:p>
            <a:pPr marL="328295" indent="-328295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endParaRPr lang="en-GB" spc="-1" dirty="0">
              <a:latin typeface="Calibri"/>
              <a:ea typeface="Calibri"/>
              <a:cs typeface="Calibri"/>
            </a:endParaRPr>
          </a:p>
          <a:p>
            <a:pPr marL="328295" indent="-328295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pc="-1" dirty="0">
                <a:latin typeface="Calibri"/>
                <a:ea typeface="Calibri"/>
                <a:cs typeface="Calibri"/>
              </a:rPr>
              <a:t>For transmission not needing guarantees, one can use </a:t>
            </a:r>
            <a:r>
              <a:rPr lang="en-GB" spc="-1" dirty="0">
                <a:solidFill>
                  <a:srgbClr val="C00000"/>
                </a:solidFill>
                <a:latin typeface="Calibri"/>
                <a:ea typeface="Calibri"/>
                <a:cs typeface="Calibri"/>
              </a:rPr>
              <a:t>User Datagram Protocol</a:t>
            </a:r>
            <a:r>
              <a:rPr lang="en-GB" spc="-1" dirty="0">
                <a:latin typeface="Calibri"/>
                <a:ea typeface="Calibri"/>
                <a:cs typeface="Calibri"/>
              </a:rPr>
              <a:t> (UDP) instead of TCP. Data transmitted by UDP arrive faster, with none of the error detection or correction overheads that are in TCP/IP.</a:t>
            </a:r>
          </a:p>
          <a:p>
            <a:pPr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tabLst>
                <a:tab pos="0" algn="l"/>
              </a:tabLst>
            </a:pPr>
            <a:endParaRPr lang="en-GB" spc="-1" dirty="0">
              <a:latin typeface="Calibri"/>
              <a:ea typeface="Calibri"/>
              <a:cs typeface="Calibri"/>
            </a:endParaRPr>
          </a:p>
          <a:p>
            <a:pPr marL="328295" indent="-328295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pc="-1" dirty="0">
                <a:latin typeface="Calibri"/>
                <a:ea typeface="Calibri"/>
                <a:cs typeface="Calibri"/>
              </a:rPr>
              <a:t>In TCP/IP a stream of data is split into </a:t>
            </a:r>
            <a:r>
              <a:rPr lang="en-GB" spc="-1" dirty="0">
                <a:solidFill>
                  <a:srgbClr val="C00000"/>
                </a:solidFill>
                <a:latin typeface="Calibri"/>
                <a:ea typeface="Calibri"/>
                <a:cs typeface="Calibri"/>
              </a:rPr>
              <a:t>packets </a:t>
            </a:r>
            <a:r>
              <a:rPr lang="en-GB" spc="-1" dirty="0">
                <a:latin typeface="Calibri"/>
                <a:ea typeface="Calibri"/>
                <a:cs typeface="Calibri"/>
              </a:rPr>
              <a:t>which are sent individually over the network.</a:t>
            </a:r>
          </a:p>
        </p:txBody>
      </p:sp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20AE75CF-CA1D-B828-00BD-74C04ABA60A5}"/>
              </a:ext>
            </a:extLst>
          </p:cNvPr>
          <p:cNvSpPr/>
          <p:nvPr/>
        </p:nvSpPr>
        <p:spPr>
          <a:xfrm>
            <a:off x="415522" y="286812"/>
            <a:ext cx="5323479" cy="66468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/>
          <a:p>
            <a:pPr>
              <a:tabLst>
                <a:tab pos="0" algn="l"/>
              </a:tabLst>
            </a:pPr>
            <a:r>
              <a:rPr lang="en-GB" sz="2900" b="1" spc="-1" dirty="0">
                <a:latin typeface="Calibri"/>
              </a:rPr>
              <a:t>The TCP/IP model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C5DDD115-63C3-7B5C-1CB4-6EB769900DA8}"/>
              </a:ext>
            </a:extLst>
          </p:cNvPr>
          <p:cNvSpPr/>
          <p:nvPr/>
        </p:nvSpPr>
        <p:spPr>
          <a:xfrm>
            <a:off x="415522" y="286812"/>
            <a:ext cx="5323479" cy="66468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/>
          <a:p>
            <a:pPr>
              <a:tabLst>
                <a:tab pos="0" algn="l"/>
              </a:tabLst>
            </a:pPr>
            <a:r>
              <a:rPr lang="en-GB" sz="2900" b="1" spc="-1" dirty="0">
                <a:latin typeface="Calibri"/>
              </a:rPr>
              <a:t>The TCP/IP model layers</a:t>
            </a:r>
            <a:endParaRPr lang="en-US" dirty="0"/>
          </a:p>
        </p:txBody>
      </p:sp>
      <p:sp>
        <p:nvSpPr>
          <p:cNvPr id="4" name="Google Shape;439;p11">
            <a:extLst>
              <a:ext uri="{FF2B5EF4-FFF2-40B4-BE49-F238E27FC236}">
                <a16:creationId xmlns:a16="http://schemas.microsoft.com/office/drawing/2014/main" id="{D41CEBBD-D949-2B89-638B-9909DBC8B6C2}"/>
              </a:ext>
            </a:extLst>
          </p:cNvPr>
          <p:cNvSpPr/>
          <p:nvPr/>
        </p:nvSpPr>
        <p:spPr>
          <a:xfrm>
            <a:off x="365942" y="1478042"/>
            <a:ext cx="9188254" cy="498702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>
            <a:noAutofit/>
          </a:bodyPr>
          <a:lstStyle/>
          <a:p>
            <a:pPr marL="328295" indent="-328295">
              <a:buClr>
                <a:srgbClr val="000000"/>
              </a:buClr>
              <a:buFont typeface="Arial,Sans-Serif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The TCP/IP model is split up into four layers:</a:t>
            </a:r>
          </a:p>
          <a:p>
            <a:pPr marL="785495" lvl="1" indent="-328295">
              <a:buClr>
                <a:srgbClr val="000000"/>
              </a:buClr>
              <a:buFont typeface="Arial,Sans-Serif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The </a:t>
            </a:r>
            <a:r>
              <a:rPr lang="en-GB" sz="1600" spc="-1" dirty="0">
                <a:solidFill>
                  <a:srgbClr val="C00000"/>
                </a:solidFill>
                <a:latin typeface="Calibri"/>
                <a:ea typeface="Calibri"/>
                <a:cs typeface="Calibri"/>
              </a:rPr>
              <a:t>application layer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 protocols dictate what format the stream of data should be in for different high-level applications.</a:t>
            </a:r>
          </a:p>
          <a:p>
            <a:pPr marL="785495" lvl="1" indent="-328295">
              <a:buClr>
                <a:srgbClr val="000000"/>
              </a:buClr>
              <a:buFont typeface="Arial,Sans-Serif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The </a:t>
            </a:r>
            <a:r>
              <a:rPr lang="en-GB" sz="1600" spc="-1" dirty="0">
                <a:solidFill>
                  <a:srgbClr val="C00000"/>
                </a:solidFill>
                <a:latin typeface="Calibri"/>
                <a:ea typeface="Calibri"/>
                <a:cs typeface="Calibri"/>
              </a:rPr>
              <a:t>transport layer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 protocols convert the stream of data to and from a sequence of packets and are responsible for detecting and fixing packets that are lost or corrupted during transport.</a:t>
            </a:r>
          </a:p>
          <a:p>
            <a:pPr marL="785495" lvl="1" indent="-328295">
              <a:buClr>
                <a:srgbClr val="000000"/>
              </a:buClr>
              <a:buFont typeface="Arial,Sans-Serif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The </a:t>
            </a:r>
            <a:r>
              <a:rPr lang="en-GB" sz="1600" spc="-1" dirty="0">
                <a:solidFill>
                  <a:srgbClr val="C00000"/>
                </a:solidFill>
                <a:latin typeface="Calibri"/>
                <a:ea typeface="Calibri"/>
                <a:cs typeface="Calibri"/>
              </a:rPr>
              <a:t>internet layer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 protocols are responsible for transmitting a single packet from the source device to the destination device across the network.</a:t>
            </a:r>
            <a:endParaRPr lang="en-GB" dirty="0"/>
          </a:p>
          <a:p>
            <a:pPr marL="785495" lvl="1" indent="-328295">
              <a:buClr>
                <a:srgbClr val="000000"/>
              </a:buClr>
              <a:buFont typeface="Arial,Sans-Serif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The </a:t>
            </a:r>
            <a:r>
              <a:rPr lang="en-GB" sz="1600" spc="-1" dirty="0">
                <a:solidFill>
                  <a:srgbClr val="C00000"/>
                </a:solidFill>
                <a:latin typeface="Calibri"/>
                <a:ea typeface="Calibri"/>
                <a:cs typeface="Calibri"/>
              </a:rPr>
              <a:t>network access layer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 protocols describe how a single packet is transmitted across a single physical link in the network. </a:t>
            </a:r>
            <a:endParaRPr lang="en-GB" dirty="0"/>
          </a:p>
          <a:p>
            <a:pPr marL="785495" lvl="1" indent="-328295">
              <a:buClr>
                <a:srgbClr val="000000"/>
              </a:buClr>
              <a:buFont typeface="Arial,Sans-Serif"/>
              <a:buChar char="•"/>
            </a:pPr>
            <a:endParaRPr lang="en-GB" sz="1600" spc="-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328295" indent="-328295">
              <a:buClr>
                <a:srgbClr val="000000"/>
              </a:buClr>
              <a:buFont typeface="Arial,Sans-Serif"/>
              <a:buChar char="•"/>
            </a:pPr>
            <a:endParaRPr lang="en-GB" sz="1600" spc="-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328295" indent="-328295">
              <a:buClr>
                <a:srgbClr val="000000"/>
              </a:buClr>
              <a:buFont typeface="Arial,Sans-Serif"/>
              <a:buChar char="•"/>
            </a:pPr>
            <a:endParaRPr lang="en-GB" sz="1600" spc="-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328295" indent="-328295">
              <a:buClr>
                <a:srgbClr val="000000"/>
              </a:buClr>
              <a:buFont typeface="Arial,Sans-Serif"/>
              <a:buChar char="•"/>
            </a:pPr>
            <a:endParaRPr lang="en-GB" sz="1600" strike="noStrike" spc="-1" dirty="0">
              <a:latin typeface="Calibri"/>
              <a:ea typeface="Calibri"/>
              <a:cs typeface="Calibri"/>
            </a:endParaRPr>
          </a:p>
          <a:p>
            <a:pPr marL="328295" indent="-328295">
              <a:spcBef>
                <a:spcPts val="499"/>
              </a:spcBef>
              <a:buFont typeface="Arial,Sans-Serif"/>
              <a:buChar char="•"/>
              <a:tabLst>
                <a:tab pos="0" algn="l"/>
              </a:tabLst>
            </a:pPr>
            <a:endParaRPr lang="en-GB" sz="1600" b="1" spc="-1" dirty="0">
              <a:latin typeface="DejaVu Sans"/>
              <a:ea typeface="Calibri"/>
              <a:cs typeface="Calibri"/>
            </a:endParaRPr>
          </a:p>
          <a:p>
            <a:pPr marL="328295" indent="-328295">
              <a:spcBef>
                <a:spcPts val="499"/>
              </a:spcBef>
              <a:buFont typeface="Arial,Sans-Serif"/>
              <a:buChar char="•"/>
              <a:tabLst>
                <a:tab pos="0" algn="l"/>
              </a:tabLst>
            </a:pPr>
            <a:endParaRPr lang="en-GB" sz="1600" spc="-1" dirty="0">
              <a:latin typeface="Calibri"/>
              <a:cs typeface="Calibri"/>
            </a:endParaRPr>
          </a:p>
          <a:p>
            <a:pPr marL="328295" indent="-328295">
              <a:spcBef>
                <a:spcPts val="6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endParaRPr lang="en-GB" sz="2400" spc="-1" dirty="0">
              <a:latin typeface="Calibri"/>
              <a:cs typeface="Calibri"/>
            </a:endParaRPr>
          </a:p>
          <a:p>
            <a:pPr>
              <a:tabLst>
                <a:tab pos="0" algn="l"/>
              </a:tabLst>
            </a:pPr>
            <a:endParaRPr lang="en-GB" sz="2400" spc="-1">
              <a:latin typeface="Arial"/>
              <a:cs typeface="Calibri"/>
            </a:endParaRPr>
          </a:p>
        </p:txBody>
      </p:sp>
      <p:pic>
        <p:nvPicPr>
          <p:cNvPr id="6" name="Picture 5" descr="Networking Theory] Understanding TCP/IP: The Backbone of the Internet | by  Kyle Law | Medium">
            <a:extLst>
              <a:ext uri="{FF2B5EF4-FFF2-40B4-BE49-F238E27FC236}">
                <a16:creationId xmlns:a16="http://schemas.microsoft.com/office/drawing/2014/main" id="{EEE7D640-E564-9D33-28F2-CAA6B71CC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875" y="3721828"/>
            <a:ext cx="6438771" cy="30609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447;p12"/>
          <p:cNvSpPr/>
          <p:nvPr/>
        </p:nvSpPr>
        <p:spPr>
          <a:xfrm>
            <a:off x="495360" y="1600200"/>
            <a:ext cx="8915040" cy="452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>
            <a:noAutofit/>
          </a:bodyPr>
          <a:lstStyle/>
          <a:p>
            <a:pPr marL="328295" indent="-328295">
              <a:buClr>
                <a:srgbClr val="000000"/>
              </a:buClr>
              <a:buFont typeface="Arial"/>
              <a:buChar char="•"/>
            </a:pP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The rules and procedures for controlling timing and data format are the protocols and they,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 </a:t>
            </a:r>
            <a:endParaRPr lang="en-GB" sz="1600" b="0" strike="noStrike" spc="-1" dirty="0">
              <a:latin typeface="Calibri"/>
            </a:endParaRPr>
          </a:p>
          <a:p>
            <a:pPr marL="728345" lvl="1" indent="-271145">
              <a:spcBef>
                <a:spcPts val="499"/>
              </a:spcBef>
              <a:buClr>
                <a:srgbClr val="000000"/>
              </a:buClr>
              <a:buFont typeface="Arial"/>
              <a:buChar char="–"/>
            </a:pPr>
            <a:r>
              <a:rPr lang="en-GB" sz="16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signal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another computer requesting communication.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 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r>
              <a:rPr lang="en-GB" sz="1600" b="0" strike="noStrike" spc="-1" dirty="0">
                <a:solidFill>
                  <a:srgbClr val="FAD9CD"/>
                </a:solidFill>
                <a:latin typeface="Calibri"/>
                <a:ea typeface="Calibri"/>
              </a:rPr>
              <a:t>(client)</a:t>
            </a:r>
            <a:endParaRPr lang="en-GB" sz="1600" b="0" strike="noStrike" spc="-1">
              <a:latin typeface="Calibri"/>
            </a:endParaRPr>
          </a:p>
          <a:p>
            <a:pPr marL="728345" lvl="1" indent="-271145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–"/>
            </a:pPr>
            <a:r>
              <a:rPr lang="en-GB" sz="16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identify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the requesting computer. </a:t>
            </a:r>
            <a:r>
              <a:rPr lang="en-GB" sz="1600" b="0" strike="noStrike" spc="-1" dirty="0">
                <a:solidFill>
                  <a:srgbClr val="FAD9CD"/>
                </a:solidFill>
                <a:latin typeface="Calibri"/>
                <a:ea typeface="Calibri"/>
              </a:rPr>
              <a:t>(server)</a:t>
            </a:r>
            <a:endParaRPr lang="en-GB" sz="1600" b="0" strike="noStrike" spc="-1">
              <a:latin typeface="Calibri"/>
            </a:endParaRPr>
          </a:p>
          <a:p>
            <a:pPr marL="728345" lvl="1" indent="-271145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–"/>
            </a:pPr>
            <a:r>
              <a:rPr lang="en-GB" sz="16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transmit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messages in blocks. </a:t>
            </a:r>
            <a:r>
              <a:rPr lang="en-GB" sz="1600" b="0" strike="noStrike" spc="-1" dirty="0">
                <a:solidFill>
                  <a:srgbClr val="FAD9CD"/>
                </a:solidFill>
                <a:latin typeface="Calibri"/>
                <a:ea typeface="Calibri"/>
              </a:rPr>
              <a:t>(server)</a:t>
            </a:r>
            <a:endParaRPr lang="en-GB" sz="1600" b="0" strike="noStrike" spc="-1">
              <a:latin typeface="Calibri"/>
            </a:endParaRPr>
          </a:p>
          <a:p>
            <a:pPr marL="728345" lvl="1" indent="-271145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–"/>
            </a:pPr>
            <a:r>
              <a:rPr lang="en-GB" sz="16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retransmit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if messages fail to arrive. </a:t>
            </a:r>
            <a:r>
              <a:rPr lang="en-GB" sz="1600" b="0" strike="noStrike" spc="-1" dirty="0">
                <a:solidFill>
                  <a:srgbClr val="FAD9CD"/>
                </a:solidFill>
                <a:latin typeface="Calibri"/>
                <a:ea typeface="Calibri"/>
              </a:rPr>
              <a:t>(server)</a:t>
            </a:r>
            <a:endParaRPr lang="en-GB" sz="1600" b="0" strike="noStrike" spc="-1">
              <a:latin typeface="Calibri"/>
            </a:endParaRPr>
          </a:p>
          <a:p>
            <a:pPr marL="728345" lvl="1" indent="-271145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–"/>
            </a:pPr>
            <a:r>
              <a:rPr lang="en-GB" sz="16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detect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errors and recovers. </a:t>
            </a:r>
            <a:r>
              <a:rPr lang="en-GB" sz="1600" b="0" strike="noStrike" spc="-1" dirty="0">
                <a:solidFill>
                  <a:srgbClr val="FAD9CD"/>
                </a:solidFill>
                <a:latin typeface="Calibri"/>
                <a:ea typeface="Calibri"/>
              </a:rPr>
              <a:t>(client)</a:t>
            </a:r>
            <a:endParaRPr lang="en-GB" sz="1600" b="0" strike="noStrike" spc="-1">
              <a:latin typeface="Calibri"/>
            </a:endParaRPr>
          </a:p>
          <a:p>
            <a:pPr marL="728345" lvl="1" indent="-271145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–"/>
            </a:pPr>
            <a:r>
              <a:rPr lang="en-GB" sz="16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signal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transmission is complete. </a:t>
            </a:r>
            <a:r>
              <a:rPr lang="en-GB" sz="1600" b="0" strike="noStrike" spc="-1" dirty="0">
                <a:solidFill>
                  <a:srgbClr val="FAD9CD"/>
                </a:solidFill>
                <a:latin typeface="Calibri"/>
                <a:ea typeface="Calibri"/>
              </a:rPr>
              <a:t>(client)</a:t>
            </a:r>
            <a:endParaRPr lang="en-GB" sz="1600" b="0" strike="noStrike" spc="-1">
              <a:latin typeface="Calibri"/>
            </a:endParaRPr>
          </a:p>
          <a:p>
            <a:pPr marL="728345" lvl="1" indent="-271145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–"/>
            </a:pPr>
            <a:r>
              <a:rPr lang="en-GB" sz="16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terminate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the connection. </a:t>
            </a:r>
            <a:r>
              <a:rPr lang="en-GB" sz="1600" b="0" strike="noStrike" spc="-1" dirty="0">
                <a:solidFill>
                  <a:srgbClr val="FAD9CD"/>
                </a:solidFill>
                <a:latin typeface="Calibri"/>
                <a:ea typeface="Calibri"/>
              </a:rPr>
              <a:t>(server)</a:t>
            </a:r>
            <a:endParaRPr lang="en-GB" sz="1600" b="0" strike="noStrike" spc="-1">
              <a:latin typeface="Calibri"/>
            </a:endParaRPr>
          </a:p>
        </p:txBody>
      </p:sp>
      <p:pic>
        <p:nvPicPr>
          <p:cNvPr id="199" name="Google Shape;448;p12"/>
          <p:cNvPicPr/>
          <p:nvPr/>
        </p:nvPicPr>
        <p:blipFill>
          <a:blip r:embed="rId3"/>
          <a:stretch/>
        </p:blipFill>
        <p:spPr>
          <a:xfrm>
            <a:off x="5412076" y="2925114"/>
            <a:ext cx="3024000" cy="2879280"/>
          </a:xfrm>
          <a:prstGeom prst="rect">
            <a:avLst/>
          </a:prstGeom>
          <a:ln w="0">
            <a:noFill/>
          </a:ln>
        </p:spPr>
      </p:pic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464377B9-866D-DEE9-634A-316A89618B10}"/>
              </a:ext>
            </a:extLst>
          </p:cNvPr>
          <p:cNvSpPr/>
          <p:nvPr/>
        </p:nvSpPr>
        <p:spPr>
          <a:xfrm>
            <a:off x="415522" y="286812"/>
            <a:ext cx="5323479" cy="66468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/>
          <a:p>
            <a:pPr>
              <a:tabLst>
                <a:tab pos="0" algn="l"/>
              </a:tabLst>
            </a:pPr>
            <a:r>
              <a:rPr lang="en-GB" sz="2900" b="1" spc="-1" dirty="0">
                <a:latin typeface="Calibri"/>
              </a:rPr>
              <a:t>Communication protocols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521;p20"/>
          <p:cNvSpPr/>
          <p:nvPr/>
        </p:nvSpPr>
        <p:spPr>
          <a:xfrm>
            <a:off x="495360" y="1600200"/>
            <a:ext cx="8958570" cy="452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>
            <a:noAutofit/>
          </a:bodyPr>
          <a:lstStyle/>
          <a:p>
            <a:pPr marL="328295" indent="-328295">
              <a:buClr>
                <a:srgbClr val="000000"/>
              </a:buClr>
              <a:buFont typeface="Arial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Calibri"/>
                <a:ea typeface="Arial"/>
              </a:rPr>
              <a:t>Most communication on the internet takes the form of a </a:t>
            </a:r>
            <a:r>
              <a:rPr lang="en-GB" sz="1600" spc="-1" dirty="0">
                <a:solidFill>
                  <a:srgbClr val="C00000"/>
                </a:solidFill>
                <a:latin typeface="Calibri"/>
                <a:ea typeface="Arial"/>
              </a:rPr>
              <a:t>client-server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Arial"/>
              </a:rPr>
              <a:t> relationship.</a:t>
            </a:r>
          </a:p>
          <a:p>
            <a:pPr marL="785495" lvl="1" indent="-328295">
              <a:buClr>
                <a:srgbClr val="000000"/>
              </a:buClr>
              <a:buFont typeface="Arial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Calibri"/>
                <a:ea typeface="Arial"/>
              </a:rPr>
              <a:t>The </a:t>
            </a:r>
            <a:r>
              <a:rPr lang="en-GB" sz="1600" spc="-1" dirty="0">
                <a:solidFill>
                  <a:srgbClr val="C00000"/>
                </a:solidFill>
                <a:latin typeface="Calibri"/>
                <a:ea typeface="Arial"/>
              </a:rPr>
              <a:t>server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Arial"/>
              </a:rPr>
              <a:t> is computer whose address is known, and which stores information on its file system.</a:t>
            </a:r>
          </a:p>
          <a:p>
            <a:pPr marL="785495" lvl="1" indent="-328295">
              <a:buClr>
                <a:srgbClr val="000000"/>
              </a:buClr>
              <a:buFont typeface="Arial"/>
              <a:buChar char="•"/>
            </a:pPr>
            <a:r>
              <a:rPr lang="en-GB" sz="1600" spc="-1" dirty="0">
                <a:latin typeface="Calibri"/>
                <a:ea typeface="Arial"/>
              </a:rPr>
              <a:t>The </a:t>
            </a:r>
            <a:r>
              <a:rPr lang="en-GB" sz="1600" spc="-1" dirty="0">
                <a:solidFill>
                  <a:srgbClr val="C00000"/>
                </a:solidFill>
                <a:latin typeface="Calibri"/>
                <a:ea typeface="Arial"/>
              </a:rPr>
              <a:t>clients</a:t>
            </a:r>
            <a:r>
              <a:rPr lang="en-GB" sz="1600" spc="-1" dirty="0">
                <a:latin typeface="Calibri"/>
                <a:ea typeface="Arial"/>
              </a:rPr>
              <a:t> sends a request for i</a:t>
            </a:r>
            <a:r>
              <a:rPr lang="en-GB" sz="1600" spc="-1" dirty="0">
                <a:latin typeface="Calibri"/>
                <a:ea typeface="Calibri"/>
                <a:cs typeface="Calibri"/>
              </a:rPr>
              <a:t>nformation</a:t>
            </a:r>
            <a:r>
              <a:rPr lang="en-GB" sz="1600" spc="-1" dirty="0">
                <a:latin typeface="Calibri"/>
                <a:ea typeface="Arial"/>
              </a:rPr>
              <a:t> to the server via an agreed protocol (FTP, SMTP etc.).</a:t>
            </a:r>
            <a:endParaRPr lang="en-GB" dirty="0"/>
          </a:p>
          <a:p>
            <a:pPr marL="785495" lvl="1" indent="-328295">
              <a:buClr>
                <a:srgbClr val="000000"/>
              </a:buClr>
              <a:buFont typeface="Arial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Calibri"/>
                <a:ea typeface="Arial"/>
              </a:rPr>
              <a:t>The server transmits the requested information back to the clients.</a:t>
            </a:r>
          </a:p>
          <a:p>
            <a:pPr marL="328295" indent="-328295">
              <a:buClr>
                <a:srgbClr val="000000"/>
              </a:buClr>
              <a:buFont typeface="Arial"/>
              <a:buChar char="•"/>
            </a:pPr>
            <a:endParaRPr lang="en-GB" sz="1600" spc="-1" dirty="0">
              <a:solidFill>
                <a:srgbClr val="000000"/>
              </a:solidFill>
              <a:latin typeface="Calibri"/>
              <a:ea typeface="Arial"/>
            </a:endParaRPr>
          </a:p>
          <a:p>
            <a:pPr marL="328295" indent="-328295">
              <a:buClr>
                <a:srgbClr val="000000"/>
              </a:buClr>
              <a:buFont typeface="Arial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Calibri"/>
                <a:ea typeface="Arial"/>
              </a:rPr>
              <a:t>Advantages</a:t>
            </a:r>
          </a:p>
          <a:p>
            <a:pPr marL="785495" lvl="1" indent="-328295">
              <a:buClr>
                <a:srgbClr val="000000"/>
              </a:buClr>
              <a:buFont typeface="Arial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Calibri"/>
                <a:ea typeface="Arial"/>
              </a:rPr>
              <a:t>Multiple clients can use a single server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Arial"/>
              </a:rPr>
              <a:t>.</a:t>
            </a:r>
            <a:endParaRPr lang="en-GB" sz="1600" b="0" strike="noStrike" spc="-1" dirty="0">
              <a:latin typeface="Calibri"/>
            </a:endParaRPr>
          </a:p>
          <a:p>
            <a:pPr marL="785495" lvl="1" indent="-328295">
              <a:buClr>
                <a:srgbClr val="000000"/>
              </a:buClr>
              <a:buFont typeface="Arial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Calibri"/>
                <a:ea typeface="Arial"/>
              </a:rPr>
              <a:t>New clients can join the system without having to be registered in advance.</a:t>
            </a:r>
          </a:p>
          <a:p>
            <a:pPr marL="785495" lvl="1" indent="-328295">
              <a:buClr>
                <a:srgbClr val="000000"/>
              </a:buClr>
              <a:buFont typeface="Arial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Calibri"/>
                <a:ea typeface="Arial"/>
              </a:rPr>
              <a:t>We have a single, central source of information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Arial"/>
              </a:rPr>
              <a:t>.</a:t>
            </a:r>
            <a:endParaRPr lang="en-GB" sz="1600" spc="-1" dirty="0">
              <a:solidFill>
                <a:srgbClr val="000000"/>
              </a:solidFill>
              <a:latin typeface="Calibri"/>
              <a:ea typeface="Arial"/>
            </a:endParaRPr>
          </a:p>
          <a:p>
            <a:pPr marL="785495" lvl="1" indent="-328295">
              <a:buClr>
                <a:srgbClr val="000000"/>
              </a:buClr>
              <a:buFont typeface="Arial"/>
              <a:buChar char="•"/>
            </a:pPr>
            <a:endParaRPr lang="en-GB" sz="1600" b="0" strike="noStrike" spc="-1" dirty="0">
              <a:latin typeface="Calibri"/>
            </a:endParaRPr>
          </a:p>
          <a:p>
            <a:pPr marL="328295" indent="-328295">
              <a:buClr>
                <a:srgbClr val="000000"/>
              </a:buClr>
              <a:buFont typeface="Arial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Calibri"/>
                <a:ea typeface="Arial"/>
              </a:rPr>
              <a:t>Disadvantages:</a:t>
            </a:r>
          </a:p>
          <a:p>
            <a:pPr marL="785495" lvl="1" indent="-328295">
              <a:buClr>
                <a:srgbClr val="000000"/>
              </a:buClr>
              <a:buFont typeface="Arial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Calibri"/>
                <a:ea typeface="Arial"/>
              </a:rPr>
              <a:t>There is a single point of failure – the server.</a:t>
            </a:r>
            <a:endParaRPr lang="en-GB" dirty="0"/>
          </a:p>
          <a:p>
            <a:pPr marL="785495" lvl="1" indent="-328295">
              <a:buClr>
                <a:srgbClr val="000000"/>
              </a:buClr>
              <a:buFont typeface="Arial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Calibri"/>
                <a:ea typeface="Arial"/>
              </a:rPr>
              <a:t>If too many clients, the server may be overloaded with requests.</a:t>
            </a:r>
          </a:p>
          <a:p>
            <a:pPr marL="328295" indent="-328295">
              <a:buClr>
                <a:srgbClr val="000000"/>
              </a:buClr>
              <a:buFont typeface="Arial"/>
              <a:buChar char="•"/>
            </a:pPr>
            <a:endParaRPr lang="en-GB" sz="1600" spc="-1" dirty="0">
              <a:solidFill>
                <a:srgbClr val="000000"/>
              </a:solidFill>
              <a:latin typeface="Calibri"/>
              <a:ea typeface="Arial"/>
            </a:endParaRPr>
          </a:p>
          <a:p>
            <a:pPr marL="328295" indent="-328295">
              <a:buClr>
                <a:srgbClr val="000000"/>
              </a:buClr>
              <a:buFont typeface="Arial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Calibri"/>
                <a:ea typeface="Arial"/>
              </a:rPr>
              <a:t>To get around the disadvantages, we can have many duplicate servers containing the same content, at the cost that more work must be done to keep the copies of information synchronised...</a:t>
            </a:r>
            <a:endParaRPr lang="en-GB" sz="1600" b="0" strike="noStrike" spc="-1" dirty="0">
              <a:latin typeface="Calibri"/>
            </a:endParaRPr>
          </a:p>
        </p:txBody>
      </p:sp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92C8BA74-F0D3-DB36-EDB9-BDDC59E7D3CD}"/>
              </a:ext>
            </a:extLst>
          </p:cNvPr>
          <p:cNvSpPr/>
          <p:nvPr/>
        </p:nvSpPr>
        <p:spPr>
          <a:xfrm>
            <a:off x="415522" y="286812"/>
            <a:ext cx="7856965" cy="65598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/>
          <a:p>
            <a:pPr>
              <a:tabLst>
                <a:tab pos="0" algn="l"/>
              </a:tabLst>
            </a:pPr>
            <a:r>
              <a:rPr lang="en-GB" sz="2900" b="1" spc="-1" dirty="0">
                <a:latin typeface="Calibri"/>
              </a:rPr>
              <a:t>Client-Server Architecture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350;p3"/>
          <p:cNvSpPr/>
          <p:nvPr/>
        </p:nvSpPr>
        <p:spPr>
          <a:xfrm>
            <a:off x="415522" y="304218"/>
            <a:ext cx="7056000" cy="64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9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Unit Information</a:t>
            </a:r>
            <a:endParaRPr lang="en-GB" sz="2900" b="0" strike="noStrike" spc="-1" dirty="0">
              <a:latin typeface="Arial"/>
            </a:endParaRPr>
          </a:p>
        </p:txBody>
      </p:sp>
      <p:sp>
        <p:nvSpPr>
          <p:cNvPr id="153" name="Google Shape;357;p3"/>
          <p:cNvSpPr/>
          <p:nvPr/>
        </p:nvSpPr>
        <p:spPr>
          <a:xfrm>
            <a:off x="414228" y="1497038"/>
            <a:ext cx="8844723" cy="495373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spc="-1" dirty="0">
                <a:latin typeface="Calibri"/>
                <a:ea typeface="+mn-lt"/>
                <a:cs typeface="+mn-lt"/>
              </a:rPr>
              <a:t>People:</a:t>
            </a:r>
          </a:p>
          <a:p>
            <a:pPr marL="285750" indent="-285750">
              <a:buFont typeface="Arial"/>
              <a:buChar char="•"/>
            </a:pPr>
            <a:endParaRPr lang="en-US" sz="1600" spc="-1" dirty="0">
              <a:latin typeface="Calibri"/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</a:pPr>
            <a:endParaRPr lang="en-US" sz="1600" spc="-1" dirty="0">
              <a:latin typeface="Calibri"/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</a:pPr>
            <a:endParaRPr lang="en-US" sz="1600" spc="-1" dirty="0">
              <a:latin typeface="Calibri"/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</a:pPr>
            <a:endParaRPr lang="en-US" sz="1600" spc="-1" dirty="0">
              <a:latin typeface="Calibri"/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</a:pPr>
            <a:endParaRPr lang="en-US" sz="1600" spc="-1" dirty="0">
              <a:latin typeface="Calibri"/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</a:pPr>
            <a:endParaRPr lang="en-US" sz="1600" spc="-1" dirty="0">
              <a:latin typeface="Calibri"/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</a:pPr>
            <a:endParaRPr lang="en-US" sz="1600" spc="-1" dirty="0">
              <a:latin typeface="Calibri"/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</a:pPr>
            <a:endParaRPr lang="en-US" sz="1600" spc="-1" dirty="0">
              <a:latin typeface="Calibri"/>
              <a:ea typeface="+mn-lt"/>
              <a:cs typeface="+mn-lt"/>
            </a:endParaRPr>
          </a:p>
          <a:p>
            <a:pPr lvl="1"/>
            <a:endParaRPr lang="en-US" sz="1600" spc="-1" dirty="0">
              <a:highlight>
                <a:srgbClr val="FFFF00"/>
              </a:highlight>
              <a:latin typeface="Calibri"/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</a:pPr>
            <a:endParaRPr lang="en-US" sz="1600" spc="-1" dirty="0">
              <a:latin typeface="Calibri"/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</a:pPr>
            <a:endParaRPr lang="en-US" sz="1600" spc="-1" dirty="0">
              <a:latin typeface="Calibri"/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</a:pPr>
            <a:endParaRPr lang="en-US" sz="1600" spc="-1" dirty="0">
              <a:latin typeface="Calibri"/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</a:pPr>
            <a:endParaRPr lang="en-US" sz="1600" spc="-1" dirty="0">
              <a:latin typeface="Calibri"/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</a:pPr>
            <a:endParaRPr lang="en-US" sz="1600" spc="-1" dirty="0">
              <a:latin typeface="Calibri"/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</a:pPr>
            <a:endParaRPr lang="en-US" sz="1600" spc="-1" dirty="0">
              <a:latin typeface="Calibri"/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</a:pPr>
            <a:endParaRPr lang="en-US" sz="1600" spc="-1" dirty="0">
              <a:latin typeface="Calibri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600" spc="-1" dirty="0">
                <a:latin typeface="Calibri"/>
                <a:ea typeface="+mn-lt"/>
                <a:cs typeface="+mn-lt"/>
              </a:rPr>
              <a:t>Unit links:</a:t>
            </a:r>
          </a:p>
          <a:p>
            <a:pPr marL="742950" indent="-285750">
              <a:buFont typeface="Arial"/>
              <a:buChar char="•"/>
            </a:pPr>
            <a:r>
              <a:rPr lang="en-US" sz="1600" spc="-1" dirty="0">
                <a:latin typeface="Calibri"/>
                <a:ea typeface="+mn-lt"/>
                <a:cs typeface="+mn-lt"/>
              </a:rPr>
              <a:t>LMS: </a:t>
            </a:r>
            <a:r>
              <a:rPr lang="en-GB" sz="1600" spc="-1" dirty="0">
                <a:latin typeface="Calibri"/>
                <a:ea typeface="+mn-lt"/>
                <a:cs typeface="Calibri"/>
                <a:hlinkClick r:id="rId3"/>
              </a:rPr>
              <a:t>https://lms.uwa.edu.au/</a:t>
            </a:r>
            <a:endParaRPr lang="en-US" sz="1600" spc="-1">
              <a:latin typeface="Calibri"/>
              <a:ea typeface="+mn-lt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 spc="-1" dirty="0">
                <a:latin typeface="Calibri"/>
                <a:ea typeface="+mn-lt"/>
                <a:cs typeface="+mn-lt"/>
              </a:rPr>
              <a:t>Help forum: </a:t>
            </a:r>
            <a:r>
              <a:rPr lang="en-US" sz="1600" spc="-1" dirty="0">
                <a:latin typeface="Calibri"/>
                <a:ea typeface="+mn-lt"/>
                <a:cs typeface="+mn-lt"/>
                <a:hlinkClick r:id="rId4"/>
              </a:rPr>
              <a:t>Microsoft Teams</a:t>
            </a:r>
            <a:endParaRPr lang="en-GB" sz="1600" spc="-1">
              <a:latin typeface="Calibri"/>
              <a:ea typeface="+mn-lt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1600" spc="-1" dirty="0">
              <a:latin typeface="Calibri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GB" sz="1600" spc="-1" dirty="0">
              <a:solidFill>
                <a:srgbClr val="000000"/>
              </a:solidFill>
              <a:latin typeface="Calibri"/>
              <a:ea typeface="Arial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 sz="1600" b="0" strike="noStrike" spc="-1" dirty="0">
              <a:latin typeface="Calibri"/>
            </a:endParaRPr>
          </a:p>
        </p:txBody>
      </p:sp>
      <p:pic>
        <p:nvPicPr>
          <p:cNvPr id="5" name="Picture 4" descr="Image">
            <a:extLst>
              <a:ext uri="{FF2B5EF4-FFF2-40B4-BE49-F238E27FC236}">
                <a16:creationId xmlns:a16="http://schemas.microsoft.com/office/drawing/2014/main" id="{C1B8326F-6B78-CA24-47CE-08CD9EC41E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780" t="7655" r="39201" b="37500"/>
          <a:stretch/>
        </p:blipFill>
        <p:spPr>
          <a:xfrm>
            <a:off x="6859252" y="2090481"/>
            <a:ext cx="1151206" cy="10898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F7F807-A743-5E32-3E7B-5F5AD88367AD}"/>
              </a:ext>
            </a:extLst>
          </p:cNvPr>
          <p:cNvSpPr txBox="1"/>
          <p:nvPr/>
        </p:nvSpPr>
        <p:spPr>
          <a:xfrm>
            <a:off x="4347214" y="3226965"/>
            <a:ext cx="152767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u="sng" dirty="0">
                <a:latin typeface="Calibri"/>
              </a:rPr>
              <a:t>Lab facilitator</a:t>
            </a:r>
            <a:endParaRPr lang="en-US"/>
          </a:p>
          <a:p>
            <a:pPr algn="ctr"/>
            <a:r>
              <a:rPr lang="en-GB" sz="1600" dirty="0">
                <a:latin typeface="Calibri"/>
                <a:ea typeface="Calibri"/>
                <a:cs typeface="Calibri"/>
              </a:rPr>
              <a:t>Lauren Gee</a:t>
            </a:r>
            <a:endParaRPr lang="en-GB" dirty="0"/>
          </a:p>
        </p:txBody>
      </p:sp>
      <p:pic>
        <p:nvPicPr>
          <p:cNvPr id="4" name="Picture 3" descr="1 photo added">
            <a:extLst>
              <a:ext uri="{FF2B5EF4-FFF2-40B4-BE49-F238E27FC236}">
                <a16:creationId xmlns:a16="http://schemas.microsoft.com/office/drawing/2014/main" id="{891810F9-0507-6CBC-20FD-81259A9986B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801" t="6107" r="9317" b="1917"/>
          <a:stretch/>
        </p:blipFill>
        <p:spPr>
          <a:xfrm>
            <a:off x="6818941" y="3888121"/>
            <a:ext cx="1138984" cy="1079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C180CD-22C4-4ACC-0F6A-D6D28D4F6687}"/>
              </a:ext>
            </a:extLst>
          </p:cNvPr>
          <p:cNvSpPr txBox="1"/>
          <p:nvPr/>
        </p:nvSpPr>
        <p:spPr>
          <a:xfrm>
            <a:off x="6675456" y="3226965"/>
            <a:ext cx="151149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u="sng" dirty="0">
                <a:latin typeface="Calibri"/>
                <a:cs typeface="Calibri"/>
              </a:rPr>
              <a:t>Lab facilitator</a:t>
            </a:r>
            <a:endParaRPr lang="en-GB" sz="1600" dirty="0">
              <a:latin typeface="Calibri"/>
              <a:cs typeface="Calibri"/>
            </a:endParaRPr>
          </a:p>
          <a:p>
            <a:pPr algn="ctr"/>
            <a:r>
              <a:rPr lang="en-GB" sz="1600" dirty="0">
                <a:latin typeface="Calibri"/>
                <a:ea typeface="Calibri"/>
                <a:cs typeface="Calibri"/>
              </a:rPr>
              <a:t>Pascal Sun</a:t>
            </a:r>
          </a:p>
        </p:txBody>
      </p:sp>
      <p:pic>
        <p:nvPicPr>
          <p:cNvPr id="8" name="Picture 7" descr="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A982E01E-4C54-4402-7903-751E94E6168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21" r="769" b="24250"/>
          <a:stretch/>
        </p:blipFill>
        <p:spPr>
          <a:xfrm>
            <a:off x="2126511" y="2054528"/>
            <a:ext cx="1160989" cy="10849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C914D3-C89D-24FA-A23C-0AF435D24FBD}"/>
              </a:ext>
            </a:extLst>
          </p:cNvPr>
          <p:cNvSpPr txBox="1"/>
          <p:nvPr/>
        </p:nvSpPr>
        <p:spPr>
          <a:xfrm>
            <a:off x="1757185" y="3119107"/>
            <a:ext cx="190707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u="sng" dirty="0">
                <a:latin typeface="Calibri"/>
              </a:rPr>
              <a:t>Unit Coordinator</a:t>
            </a:r>
            <a:endParaRPr lang="en-US" u="sng" dirty="0" err="1">
              <a:latin typeface="Arial"/>
            </a:endParaRPr>
          </a:p>
          <a:p>
            <a:pPr algn="ctr"/>
            <a:r>
              <a:rPr lang="en-GB" sz="1600" dirty="0">
                <a:latin typeface="Calibri"/>
              </a:rPr>
              <a:t>Matthew Daggitt</a:t>
            </a:r>
            <a:endParaRPr lang="en-US" dirty="0">
              <a:latin typeface="Arial"/>
            </a:endParaRPr>
          </a:p>
          <a:p>
            <a:pPr algn="ctr"/>
            <a:endParaRPr lang="en-GB" sz="1600" dirty="0">
              <a:latin typeface="Calibri"/>
            </a:endParaRPr>
          </a:p>
        </p:txBody>
      </p:sp>
      <p:pic>
        <p:nvPicPr>
          <p:cNvPr id="3" name="Picture 2" descr="A person with long hair wearing a black shirt&#10;&#10;Description automatically generated">
            <a:extLst>
              <a:ext uri="{FF2B5EF4-FFF2-40B4-BE49-F238E27FC236}">
                <a16:creationId xmlns:a16="http://schemas.microsoft.com/office/drawing/2014/main" id="{42474686-6370-53B6-F2E6-71DA0E06EF5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746" t="12183" r="17492" b="26955"/>
          <a:stretch/>
        </p:blipFill>
        <p:spPr>
          <a:xfrm>
            <a:off x="2125825" y="3906273"/>
            <a:ext cx="1159359" cy="10772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AFFB04-6720-34DE-6E55-5FE02407A6D7}"/>
              </a:ext>
            </a:extLst>
          </p:cNvPr>
          <p:cNvSpPr txBox="1"/>
          <p:nvPr/>
        </p:nvSpPr>
        <p:spPr>
          <a:xfrm>
            <a:off x="1595096" y="4979665"/>
            <a:ext cx="222893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u="sng" dirty="0">
                <a:latin typeface="Calibri"/>
              </a:rPr>
              <a:t>Lab facilitator</a:t>
            </a:r>
            <a:endParaRPr lang="en-US"/>
          </a:p>
          <a:p>
            <a:pPr algn="ctr"/>
            <a:r>
              <a:rPr lang="en-GB" sz="1600" dirty="0">
                <a:latin typeface="Calibri"/>
              </a:rPr>
              <a:t>Aline de Souza Andrade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D718D5-38C8-D1DB-AFC1-59DF7C87763E}"/>
              </a:ext>
            </a:extLst>
          </p:cNvPr>
          <p:cNvSpPr txBox="1"/>
          <p:nvPr/>
        </p:nvSpPr>
        <p:spPr>
          <a:xfrm>
            <a:off x="4022255" y="4952700"/>
            <a:ext cx="222893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u="sng" dirty="0">
                <a:latin typeface="Calibri"/>
              </a:rPr>
              <a:t>Lab facilitator</a:t>
            </a:r>
            <a:endParaRPr lang="en-US"/>
          </a:p>
          <a:p>
            <a:pPr algn="ctr"/>
            <a:r>
              <a:rPr lang="en-GB" sz="1600" dirty="0" err="1">
                <a:latin typeface="Calibri"/>
              </a:rPr>
              <a:t>Huixin</a:t>
            </a:r>
            <a:r>
              <a:rPr lang="en-GB" sz="1600" dirty="0">
                <a:latin typeface="Calibri"/>
              </a:rPr>
              <a:t> Yang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3084CA-0E1E-7DBB-9188-8C815540EFE1}"/>
              </a:ext>
            </a:extLst>
          </p:cNvPr>
          <p:cNvSpPr txBox="1"/>
          <p:nvPr/>
        </p:nvSpPr>
        <p:spPr>
          <a:xfrm>
            <a:off x="6277930" y="4952700"/>
            <a:ext cx="222893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u="sng" dirty="0">
                <a:latin typeface="Calibri"/>
              </a:rPr>
              <a:t>Lab facilitator</a:t>
            </a:r>
            <a:endParaRPr lang="en-US"/>
          </a:p>
          <a:p>
            <a:pPr algn="ctr"/>
            <a:r>
              <a:rPr lang="en-GB" sz="1600" dirty="0">
                <a:latin typeface="Calibri"/>
                <a:cs typeface="Calibri"/>
              </a:rPr>
              <a:t>Tin Chi Pang</a:t>
            </a:r>
            <a:endParaRPr lang="en-GB" dirty="0"/>
          </a:p>
        </p:txBody>
      </p:sp>
      <p:pic>
        <p:nvPicPr>
          <p:cNvPr id="12" name="Picture 11" descr="A person wearing glasses and a lanyard&#10;&#10;Description automatically generated">
            <a:extLst>
              <a:ext uri="{FF2B5EF4-FFF2-40B4-BE49-F238E27FC236}">
                <a16:creationId xmlns:a16="http://schemas.microsoft.com/office/drawing/2014/main" id="{334FDBAD-6BC9-1531-CE65-0B658391EF5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7729" t="18937" r="9890" b="51528"/>
          <a:stretch/>
        </p:blipFill>
        <p:spPr>
          <a:xfrm>
            <a:off x="4553531" y="3890765"/>
            <a:ext cx="1159277" cy="1089464"/>
          </a:xfrm>
          <a:prstGeom prst="rect">
            <a:avLst/>
          </a:prstGeom>
        </p:spPr>
      </p:pic>
      <p:pic>
        <p:nvPicPr>
          <p:cNvPr id="15" name="Picture 14" descr="A person with long hair smiling&#10;&#10;Description automatically generated">
            <a:extLst>
              <a:ext uri="{FF2B5EF4-FFF2-40B4-BE49-F238E27FC236}">
                <a16:creationId xmlns:a16="http://schemas.microsoft.com/office/drawing/2014/main" id="{3E2C203C-DD7E-B347-596B-87F280FE90B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-825" t="5085" r="-33" b="847"/>
          <a:stretch/>
        </p:blipFill>
        <p:spPr>
          <a:xfrm>
            <a:off x="4556300" y="2089972"/>
            <a:ext cx="1154736" cy="108662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488B57-B5EB-C357-92FF-92AA2C4C8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350;p3">
            <a:extLst>
              <a:ext uri="{FF2B5EF4-FFF2-40B4-BE49-F238E27FC236}">
                <a16:creationId xmlns:a16="http://schemas.microsoft.com/office/drawing/2014/main" id="{7EDF1EFC-D1E1-CD6F-B796-54109CDC135E}"/>
              </a:ext>
            </a:extLst>
          </p:cNvPr>
          <p:cNvSpPr/>
          <p:nvPr/>
        </p:nvSpPr>
        <p:spPr>
          <a:xfrm>
            <a:off x="2742434" y="2715350"/>
            <a:ext cx="4426746" cy="143055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en-GB" sz="4400" b="1" spc="-1" dirty="0">
                <a:solidFill>
                  <a:srgbClr val="000000"/>
                </a:solidFill>
                <a:latin typeface="Calibri"/>
              </a:rPr>
              <a:t>Internet Applications</a:t>
            </a:r>
            <a:endParaRPr lang="en-GB" sz="4400" b="0" strike="noStrike" spc="-1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4542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480;p16"/>
          <p:cNvSpPr/>
          <p:nvPr/>
        </p:nvSpPr>
        <p:spPr>
          <a:xfrm>
            <a:off x="444600" y="1508040"/>
            <a:ext cx="5084280" cy="481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>
            <a:noAutofit/>
          </a:bodyPr>
          <a:lstStyle/>
          <a:p>
            <a:pPr marL="328295" indent="-328295">
              <a:buClr>
                <a:srgbClr val="000000"/>
              </a:buClr>
              <a:buFont typeface="Arial"/>
              <a:buChar char="•"/>
            </a:pP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Early interactive software, late 1970s 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to 1980s</a:t>
            </a:r>
            <a:endParaRPr lang="en-GB" sz="1600" b="0" strike="noStrike" spc="-1">
              <a:latin typeface="Calibri"/>
            </a:endParaRPr>
          </a:p>
          <a:p>
            <a:pPr>
              <a:buClr>
                <a:srgbClr val="000000"/>
              </a:buClr>
            </a:pPr>
            <a:endParaRPr lang="en-GB" sz="1600" spc="-1" dirty="0">
              <a:solidFill>
                <a:srgbClr val="000000"/>
              </a:solidFill>
              <a:latin typeface="Calibri"/>
              <a:ea typeface="Calibri"/>
            </a:endParaRPr>
          </a:p>
          <a:p>
            <a:pPr marL="328295" indent="-328295"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Users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 could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login to:</a:t>
            </a:r>
            <a:endParaRPr lang="en-GB" sz="1600" b="0" strike="noStrike" spc="-1" dirty="0">
              <a:latin typeface="Calibri"/>
            </a:endParaRPr>
          </a:p>
          <a:p>
            <a:pPr marL="728345" lvl="1" indent="-271145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–"/>
            </a:pP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exchange messages through mail</a:t>
            </a:r>
            <a:br>
              <a:rPr sz="1600" dirty="0">
                <a:latin typeface="Calibri"/>
              </a:rPr>
            </a:b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or public message boards</a:t>
            </a:r>
            <a:endParaRPr lang="en-GB" sz="1600" b="0" strike="noStrike" spc="-1">
              <a:latin typeface="Calibri"/>
            </a:endParaRPr>
          </a:p>
          <a:p>
            <a:pPr marL="728345" lvl="1" indent="-271145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–"/>
            </a:pP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read news and bulletins</a:t>
            </a:r>
            <a:endParaRPr lang="en-GB" sz="1600" b="0" strike="noStrike" spc="-1">
              <a:latin typeface="Calibri"/>
            </a:endParaRPr>
          </a:p>
          <a:p>
            <a:pPr marL="728345" lvl="1" indent="-271145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–"/>
            </a:pP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upload/download software</a:t>
            </a:r>
            <a:endParaRPr lang="en-GB" sz="1600" b="0" strike="noStrike" spc="-1">
              <a:latin typeface="Calibri"/>
            </a:endParaRPr>
          </a:p>
          <a:p>
            <a:pPr marL="728345" lvl="1" indent="-271145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–"/>
            </a:pP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even on-line games</a:t>
            </a:r>
            <a:endParaRPr lang="en-GB" sz="1600" b="0" strike="noStrike" spc="-1">
              <a:latin typeface="Calibri"/>
            </a:endParaRPr>
          </a:p>
          <a:p>
            <a:pPr marL="728345" lvl="1" indent="-271145">
              <a:spcBef>
                <a:spcPts val="499"/>
              </a:spcBef>
              <a:buClr>
                <a:srgbClr val="000000"/>
              </a:buClr>
              <a:buFont typeface="Arial"/>
              <a:buChar char="–"/>
            </a:pP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accessed using 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modem and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phone line</a:t>
            </a:r>
            <a:endParaRPr lang="en-GB" sz="1600" b="0" strike="noStrike" spc="-1" dirty="0">
              <a:latin typeface="Calibri"/>
            </a:endParaRPr>
          </a:p>
          <a:p>
            <a:pPr marL="728345" lvl="1" indent="-271145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–"/>
            </a:pP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precursor to today’s WWW</a:t>
            </a:r>
            <a:endParaRPr lang="en-GB" sz="1600" b="0" strike="noStrike" spc="-1">
              <a:latin typeface="Calibri"/>
            </a:endParaRPr>
          </a:p>
        </p:txBody>
      </p:sp>
      <p:pic>
        <p:nvPicPr>
          <p:cNvPr id="212" name="Google Shape;481;p16"/>
          <p:cNvPicPr/>
          <p:nvPr/>
        </p:nvPicPr>
        <p:blipFill>
          <a:blip r:embed="rId3"/>
          <a:stretch/>
        </p:blipFill>
        <p:spPr>
          <a:xfrm>
            <a:off x="4747364" y="1980492"/>
            <a:ext cx="4613040" cy="2719080"/>
          </a:xfrm>
          <a:prstGeom prst="rect">
            <a:avLst/>
          </a:prstGeom>
          <a:ln w="0">
            <a:noFill/>
          </a:ln>
        </p:spPr>
      </p:pic>
      <p:sp>
        <p:nvSpPr>
          <p:cNvPr id="213" name="Google Shape;482;p16"/>
          <p:cNvSpPr/>
          <p:nvPr/>
        </p:nvSpPr>
        <p:spPr>
          <a:xfrm>
            <a:off x="247680" y="6553080"/>
            <a:ext cx="9107280" cy="228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4" name="Google Shape;483;p16"/>
          <p:cNvSpPr/>
          <p:nvPr/>
        </p:nvSpPr>
        <p:spPr>
          <a:xfrm>
            <a:off x="6486480" y="6165720"/>
            <a:ext cx="3536640" cy="31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40680" bIns="0" anchor="t">
            <a:noAutofit/>
          </a:bodyPr>
          <a:lstStyle/>
          <a:p>
            <a:pPr marL="3816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900" b="0" u="sng" strike="noStrike" spc="-1">
                <a:solidFill>
                  <a:srgbClr val="000000"/>
                </a:solidFill>
                <a:uFillTx/>
                <a:latin typeface="Arial"/>
                <a:ea typeface="Arial"/>
              </a:rPr>
              <a:t>http://en.wikipedia.org/wiki/File:Monochrome-bbs.png</a:t>
            </a:r>
            <a:endParaRPr lang="en-GB" sz="900" b="0" strike="noStrike" spc="-1">
              <a:latin typeface="Arial"/>
            </a:endParaRPr>
          </a:p>
        </p:txBody>
      </p:sp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9C769DE5-27F7-F508-9778-267A36A12703}"/>
              </a:ext>
            </a:extLst>
          </p:cNvPr>
          <p:cNvSpPr/>
          <p:nvPr/>
        </p:nvSpPr>
        <p:spPr>
          <a:xfrm>
            <a:off x="415522" y="286812"/>
            <a:ext cx="5323479" cy="66468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/>
          <a:p>
            <a:pPr>
              <a:tabLst>
                <a:tab pos="0" algn="l"/>
              </a:tabLst>
            </a:pPr>
            <a:r>
              <a:rPr lang="en-GB" sz="2900" b="1" spc="-1" dirty="0">
                <a:latin typeface="Calibri"/>
              </a:rPr>
              <a:t>Bulletin Board System (BBS)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490;p17"/>
          <p:cNvSpPr/>
          <p:nvPr/>
        </p:nvSpPr>
        <p:spPr>
          <a:xfrm>
            <a:off x="499254" y="1357659"/>
            <a:ext cx="9076026" cy="227775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>
            <a:noAutofit/>
          </a:bodyPr>
          <a:lstStyle/>
          <a:p>
            <a:pPr marL="328295" indent="-328295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Idea conceived by Duke University grad students in 1979</a:t>
            </a:r>
            <a:endParaRPr lang="en-GB" sz="1600" b="0" strike="noStrike" spc="-1">
              <a:latin typeface="Arial"/>
            </a:endParaRPr>
          </a:p>
          <a:p>
            <a:pPr marL="328295" indent="-328295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Unlike BBS, distributed network of servers (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e.g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. each university)</a:t>
            </a:r>
            <a:endParaRPr lang="en-GB" sz="1600" b="0" strike="noStrike" spc="-1">
              <a:latin typeface="Arial"/>
            </a:endParaRPr>
          </a:p>
          <a:p>
            <a:pPr marL="328295" indent="-328295"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Large number of forums called </a:t>
            </a:r>
            <a:r>
              <a:rPr lang="en-GB" sz="1600" b="0" i="1" strike="noStrike" spc="-1" dirty="0">
                <a:solidFill>
                  <a:srgbClr val="000000"/>
                </a:solidFill>
                <a:latin typeface="Calibri"/>
                <a:ea typeface="Calibri"/>
              </a:rPr>
              <a:t>newsgroups</a:t>
            </a:r>
            <a:r>
              <a:rPr lang="en-GB" sz="1600" i="1" spc="-1" dirty="0">
                <a:solidFill>
                  <a:srgbClr val="000000"/>
                </a:solidFill>
                <a:latin typeface="Calibri"/>
                <a:ea typeface="Calibri"/>
              </a:rPr>
              <a:t> 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(not just news - users posts)</a:t>
            </a:r>
            <a:endParaRPr lang="en-GB" sz="1600" b="0" strike="noStrike" spc="-1">
              <a:latin typeface="Arial"/>
            </a:endParaRPr>
          </a:p>
          <a:p>
            <a:pPr marL="328295" indent="-328295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Threaded discussions</a:t>
            </a:r>
            <a:endParaRPr lang="en-GB" sz="1600" b="0" strike="noStrike" spc="-1">
              <a:latin typeface="Arial"/>
            </a:endParaRPr>
          </a:p>
          <a:p>
            <a:pPr marL="328295" indent="-328295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Formed social communities</a:t>
            </a:r>
            <a:endParaRPr lang="en-GB" sz="1600" b="0" strike="noStrike" spc="-1">
              <a:latin typeface="Arial"/>
            </a:endParaRPr>
          </a:p>
          <a:p>
            <a:pPr marL="328295" indent="-328295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Precursor to Internet forums</a:t>
            </a:r>
            <a:endParaRPr lang="en-GB" sz="1600" b="0" strike="noStrike" spc="-1">
              <a:latin typeface="Arial"/>
            </a:endParaRPr>
          </a:p>
        </p:txBody>
      </p:sp>
      <p:pic>
        <p:nvPicPr>
          <p:cNvPr id="217" name="Google Shape;491;p17"/>
          <p:cNvPicPr/>
          <p:nvPr/>
        </p:nvPicPr>
        <p:blipFill>
          <a:blip r:embed="rId3"/>
          <a:stretch/>
        </p:blipFill>
        <p:spPr>
          <a:xfrm>
            <a:off x="6081840" y="3681360"/>
            <a:ext cx="2727000" cy="2517480"/>
          </a:xfrm>
          <a:prstGeom prst="rect">
            <a:avLst/>
          </a:prstGeom>
          <a:ln w="0">
            <a:noFill/>
          </a:ln>
        </p:spPr>
      </p:pic>
      <p:sp>
        <p:nvSpPr>
          <p:cNvPr id="218" name="Google Shape;492;p17"/>
          <p:cNvSpPr/>
          <p:nvPr/>
        </p:nvSpPr>
        <p:spPr>
          <a:xfrm>
            <a:off x="247680" y="6553080"/>
            <a:ext cx="9107280" cy="228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9" name="Google Shape;493;p17"/>
          <p:cNvSpPr/>
          <p:nvPr/>
        </p:nvSpPr>
        <p:spPr>
          <a:xfrm>
            <a:off x="5962680" y="6375240"/>
            <a:ext cx="3612960" cy="355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40680" bIns="0" anchor="t">
            <a:noAutofit/>
          </a:bodyPr>
          <a:lstStyle/>
          <a:p>
            <a:pPr marL="3816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900" b="0" strike="noStrike" spc="-1">
                <a:solidFill>
                  <a:srgbClr val="000000"/>
                </a:solidFill>
                <a:latin typeface="Arial"/>
                <a:ea typeface="Arial"/>
              </a:rPr>
              <a:t>Source: Benjamin D. Esham, Wikimedia Commons</a:t>
            </a:r>
            <a:br>
              <a:rPr sz="900"/>
            </a:br>
            <a:r>
              <a:rPr lang="en-GB" sz="900" b="0" u="sng" strike="noStrike" spc="-1">
                <a:solidFill>
                  <a:srgbClr val="000000"/>
                </a:solidFill>
                <a:uFillTx/>
                <a:latin typeface="Arial"/>
                <a:ea typeface="Arial"/>
              </a:rPr>
              <a:t>http://en.wikipedia.org/wiki/File:Usenet_Big_Nine.svg</a:t>
            </a:r>
            <a:endParaRPr lang="en-GB" sz="900" b="0" strike="noStrike" spc="-1">
              <a:latin typeface="Arial"/>
            </a:endParaRPr>
          </a:p>
        </p:txBody>
      </p:sp>
      <p:pic>
        <p:nvPicPr>
          <p:cNvPr id="220" name="Google Shape;494;p17"/>
          <p:cNvPicPr/>
          <p:nvPr/>
        </p:nvPicPr>
        <p:blipFill>
          <a:blip r:embed="rId4"/>
          <a:stretch/>
        </p:blipFill>
        <p:spPr>
          <a:xfrm>
            <a:off x="495360" y="3664953"/>
            <a:ext cx="4817880" cy="3001680"/>
          </a:xfrm>
          <a:prstGeom prst="rect">
            <a:avLst/>
          </a:prstGeom>
          <a:ln w="0">
            <a:noFill/>
          </a:ln>
        </p:spPr>
      </p:pic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97273F80-338D-8535-4B25-4BEB019C2165}"/>
              </a:ext>
            </a:extLst>
          </p:cNvPr>
          <p:cNvSpPr/>
          <p:nvPr/>
        </p:nvSpPr>
        <p:spPr>
          <a:xfrm>
            <a:off x="415522" y="286812"/>
            <a:ext cx="5323479" cy="66468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/>
          <a:p>
            <a:pPr>
              <a:tabLst>
                <a:tab pos="0" algn="l"/>
              </a:tabLst>
            </a:pPr>
            <a:r>
              <a:rPr lang="en-GB" sz="2900" b="1" spc="-1" dirty="0">
                <a:latin typeface="Calibri"/>
              </a:rPr>
              <a:t>Usenet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500;p18"/>
          <p:cNvSpPr/>
          <p:nvPr/>
        </p:nvSpPr>
        <p:spPr>
          <a:xfrm>
            <a:off x="216000" y="1451936"/>
            <a:ext cx="7426798" cy="501675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/>
              <a:buChar char="•"/>
              <a:tabLst>
                <a:tab pos="0" algn="l"/>
              </a:tabLst>
            </a:pP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Early internet 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was mainly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used by people in 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universities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and research labs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.</a:t>
            </a:r>
            <a:endParaRPr lang="en-GB" sz="1600" b="0" strike="noStrike" spc="-1" dirty="0">
              <a:latin typeface="Calibri"/>
            </a:endParaRPr>
          </a:p>
          <a:p>
            <a:pPr marL="742950" lvl="1" indent="-285750">
              <a:buFont typeface="Arial"/>
              <a:buChar char="•"/>
              <a:tabLst>
                <a:tab pos="0" algn="l"/>
              </a:tabLst>
            </a:pP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Lots of information but </a:t>
            </a:r>
            <a:r>
              <a:rPr lang="en-GB" sz="1600" u="sng" spc="-1" dirty="0">
                <a:solidFill>
                  <a:srgbClr val="000000"/>
                </a:solidFill>
                <a:latin typeface="Calibri"/>
                <a:ea typeface="Calibri"/>
              </a:rPr>
              <a:t>very 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difficult to access.</a:t>
            </a:r>
          </a:p>
          <a:p>
            <a:pPr marL="742950" lvl="1" indent="-285750">
              <a:buFont typeface="Arial"/>
              <a:buChar char="•"/>
              <a:tabLst>
                <a:tab pos="0" algn="l"/>
              </a:tabLst>
            </a:pPr>
            <a:r>
              <a:rPr lang="en-GB" sz="1600" spc="-1" dirty="0">
                <a:latin typeface="Calibri"/>
                <a:ea typeface="+mn-lt"/>
                <a:cs typeface="+mn-lt"/>
              </a:rPr>
              <a:t>Needed the IP address of the computer you wanted to connect to.</a:t>
            </a:r>
          </a:p>
          <a:p>
            <a:pPr marL="742950" lvl="1" indent="-285750">
              <a:buFont typeface="Arial"/>
              <a:buChar char="•"/>
              <a:tabLst>
                <a:tab pos="0" algn="l"/>
              </a:tabLst>
            </a:pPr>
            <a:r>
              <a:rPr lang="en-GB" sz="1600" spc="-1" dirty="0">
                <a:latin typeface="Calibri"/>
                <a:ea typeface="+mn-lt"/>
                <a:cs typeface="+mn-lt"/>
              </a:rPr>
              <a:t>No uniform way of visualising the information.</a:t>
            </a: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endParaRPr lang="en-GB" sz="1600" spc="-1" dirty="0">
              <a:latin typeface="Calibri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r>
              <a:rPr lang="en-GB" sz="1600" spc="-1" dirty="0">
                <a:latin typeface="Calibri"/>
                <a:ea typeface="+mn-lt"/>
                <a:cs typeface="+mn-lt"/>
              </a:rPr>
              <a:t>In 1991, CERN publicised new World Wide Web project, invented earlier by Tim Berners-Lee and colleagues in 1989: </a:t>
            </a:r>
            <a:endParaRPr lang="en-GB" sz="1600" dirty="0">
              <a:latin typeface="Calibri"/>
            </a:endParaRPr>
          </a:p>
          <a:p>
            <a:pPr marL="742950" lvl="1" indent="-285750">
              <a:buFont typeface="Arial"/>
              <a:buChar char="•"/>
              <a:tabLst>
                <a:tab pos="0" algn="l"/>
              </a:tabLst>
            </a:pPr>
            <a:r>
              <a:rPr lang="en-GB" sz="1600" spc="-1" dirty="0">
                <a:latin typeface="Calibri"/>
                <a:ea typeface="+mn-lt"/>
                <a:cs typeface="+mn-lt"/>
              </a:rPr>
              <a:t>DNS (Domain Name System) resolves URLs (</a:t>
            </a:r>
            <a:r>
              <a:rPr lang="en-GB" sz="1600" spc="-1" dirty="0">
                <a:latin typeface="Calibri"/>
                <a:ea typeface="+mn-lt"/>
                <a:cs typeface="Calibri"/>
              </a:rPr>
              <a:t>names)</a:t>
            </a:r>
            <a:r>
              <a:rPr lang="en-GB" sz="1600" spc="-1" dirty="0">
                <a:latin typeface="Calibri"/>
                <a:ea typeface="+mn-lt"/>
                <a:cs typeface="+mn-lt"/>
              </a:rPr>
              <a:t> to IP addresses.</a:t>
            </a:r>
            <a:endParaRPr lang="en-GB" sz="1600" dirty="0">
              <a:latin typeface="Calibri"/>
            </a:endParaRPr>
          </a:p>
          <a:p>
            <a:pPr marL="742950" lvl="1" indent="-285750">
              <a:buFont typeface="Arial"/>
              <a:buChar char="•"/>
              <a:tabLst>
                <a:tab pos="0" algn="l"/>
              </a:tabLst>
            </a:pPr>
            <a:r>
              <a:rPr lang="en-GB" sz="1600" spc="-1" dirty="0">
                <a:latin typeface="Calibri"/>
                <a:ea typeface="+mn-lt"/>
                <a:cs typeface="+mn-lt"/>
              </a:rPr>
              <a:t>Included the first browser "WorldWideWeb" on the </a:t>
            </a:r>
            <a:r>
              <a:rPr lang="en-GB" sz="1600" spc="-1" dirty="0" err="1">
                <a:latin typeface="Calibri"/>
                <a:ea typeface="+mn-lt"/>
                <a:cs typeface="+mn-lt"/>
              </a:rPr>
              <a:t>NeXTSTEP</a:t>
            </a:r>
            <a:r>
              <a:rPr lang="en-GB" sz="1600" spc="-1" dirty="0">
                <a:latin typeface="Calibri"/>
                <a:ea typeface="+mn-lt"/>
                <a:cs typeface="+mn-lt"/>
              </a:rPr>
              <a:t> platform</a:t>
            </a:r>
            <a:endParaRPr lang="en-GB" sz="1600" dirty="0">
              <a:latin typeface="Calibri"/>
            </a:endParaRPr>
          </a:p>
          <a:p>
            <a:pPr marL="742950" lvl="1" indent="-285750">
              <a:buFont typeface="Arial"/>
              <a:buChar char="•"/>
              <a:tabLst>
                <a:tab pos="0" algn="l"/>
              </a:tabLst>
            </a:pPr>
            <a:r>
              <a:rPr lang="en-GB" sz="1600" spc="-1" dirty="0">
                <a:latin typeface="Calibri"/>
                <a:ea typeface="+mn-lt"/>
                <a:cs typeface="+mn-lt"/>
              </a:rPr>
              <a:t>First ever website still </a:t>
            </a:r>
            <a:r>
              <a:rPr lang="en-GB" sz="1600" spc="-1" dirty="0">
                <a:latin typeface="Calibri"/>
                <a:ea typeface="+mn-lt"/>
                <a:cs typeface="+mn-lt"/>
                <a:hlinkClick r:id="rId3"/>
              </a:rPr>
              <a:t>online</a:t>
            </a:r>
            <a:r>
              <a:rPr lang="en-GB" sz="1600" spc="-1" dirty="0">
                <a:latin typeface="Calibri"/>
                <a:ea typeface="+mn-lt"/>
                <a:cs typeface="+mn-lt"/>
              </a:rPr>
              <a:t>!</a:t>
            </a: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endParaRPr lang="en-GB" sz="1600" spc="-1" dirty="0">
              <a:latin typeface="Calibri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r>
              <a:rPr lang="en-GB" sz="1600" spc="-1" dirty="0">
                <a:latin typeface="Calibri"/>
                <a:ea typeface="+mn-lt"/>
                <a:cs typeface="+mn-lt"/>
              </a:rPr>
              <a:t>In 1993, the National Center for Supercomputing Applications (NCSA) at the University of Illinois released v1.0 of Mosaic browser: </a:t>
            </a:r>
            <a:endParaRPr lang="en-GB" sz="1600" dirty="0">
              <a:latin typeface="Calibri"/>
            </a:endParaRPr>
          </a:p>
          <a:p>
            <a:pPr marL="742950" lvl="1" indent="-285750">
              <a:buFont typeface="Arial"/>
              <a:buChar char="•"/>
              <a:tabLst>
                <a:tab pos="0" algn="l"/>
              </a:tabLst>
            </a:pPr>
            <a:r>
              <a:rPr lang="en-GB" sz="1600" spc="-1" dirty="0">
                <a:latin typeface="Calibri"/>
                <a:ea typeface="+mn-lt"/>
                <a:cs typeface="+mn-lt"/>
              </a:rPr>
              <a:t>written by a student, Marc Andreessen, and Eric Bina </a:t>
            </a:r>
            <a:endParaRPr lang="en-GB" sz="1600">
              <a:latin typeface="Calibri"/>
            </a:endParaRPr>
          </a:p>
          <a:p>
            <a:pPr marL="742950" lvl="1" indent="-285750">
              <a:buFont typeface="Arial"/>
              <a:buChar char="•"/>
              <a:tabLst>
                <a:tab pos="0" algn="l"/>
              </a:tabLst>
            </a:pPr>
            <a:r>
              <a:rPr lang="en-GB" sz="1600" spc="-1" dirty="0">
                <a:latin typeface="Calibri"/>
                <a:ea typeface="+mn-lt"/>
                <a:cs typeface="+mn-lt"/>
              </a:rPr>
              <a:t>first multimedia browser (mixed images and text)! </a:t>
            </a:r>
          </a:p>
          <a:p>
            <a:pPr marL="742950" lvl="1" indent="-285750">
              <a:buFont typeface="Arial"/>
              <a:buChar char="•"/>
              <a:tabLst>
                <a:tab pos="0" algn="l"/>
              </a:tabLst>
            </a:pPr>
            <a:endParaRPr lang="en-GB" sz="1600" spc="-1" dirty="0">
              <a:latin typeface="Calibri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  <a:tabLst>
                <a:tab pos="0" algn="l"/>
              </a:tabLst>
            </a:pPr>
            <a:r>
              <a:rPr lang="en-GB" sz="1600" spc="-1" dirty="0">
                <a:latin typeface="Calibri"/>
                <a:ea typeface="+mn-lt"/>
                <a:cs typeface="+mn-lt"/>
              </a:rPr>
              <a:t>Explosion in internet use! </a:t>
            </a:r>
            <a:endParaRPr lang="en-GB" sz="1600" spc="-1">
              <a:latin typeface="Calibri"/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  <a:tabLst>
                <a:tab pos="0" algn="l"/>
              </a:tabLst>
            </a:pPr>
            <a:r>
              <a:rPr lang="en-GB" sz="1600" spc="-1" dirty="0">
                <a:latin typeface="Calibri"/>
                <a:ea typeface="+mn-lt"/>
                <a:cs typeface="+mn-lt"/>
              </a:rPr>
              <a:t>growth of web usage in 1000s of percent </a:t>
            </a:r>
            <a:endParaRPr lang="en-GB" sz="1600">
              <a:latin typeface="Calibri"/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  <a:tabLst>
                <a:tab pos="0" algn="l"/>
              </a:tabLst>
            </a:pPr>
            <a:r>
              <a:rPr lang="en-GB" sz="1600" spc="-1" dirty="0">
                <a:latin typeface="Calibri"/>
                <a:ea typeface="+mn-lt"/>
                <a:cs typeface="+mn-lt"/>
              </a:rPr>
              <a:t>changed internet use forever </a:t>
            </a:r>
            <a:endParaRPr lang="en-GB" sz="1600">
              <a:latin typeface="Calibri"/>
            </a:endParaRPr>
          </a:p>
          <a:p>
            <a:pPr marL="742950" lvl="1" indent="-285750">
              <a:buFont typeface="Arial"/>
              <a:buChar char="•"/>
              <a:tabLst>
                <a:tab pos="0" algn="l"/>
              </a:tabLst>
            </a:pPr>
            <a:r>
              <a:rPr lang="en-GB" sz="1600" spc="-1" dirty="0">
                <a:latin typeface="Calibri"/>
                <a:ea typeface="+mn-lt"/>
                <a:cs typeface="+mn-lt"/>
              </a:rPr>
              <a:t>the “killer app” of the 90s</a:t>
            </a:r>
            <a:endParaRPr lang="en-GB" dirty="0">
              <a:latin typeface="Calibri"/>
            </a:endParaRPr>
          </a:p>
        </p:txBody>
      </p:sp>
      <p:pic>
        <p:nvPicPr>
          <p:cNvPr id="223" name="Google Shape;502;p18"/>
          <p:cNvPicPr/>
          <p:nvPr/>
        </p:nvPicPr>
        <p:blipFill>
          <a:blip r:embed="rId4"/>
          <a:stretch/>
        </p:blipFill>
        <p:spPr>
          <a:xfrm>
            <a:off x="7346990" y="1455019"/>
            <a:ext cx="2022120" cy="1866600"/>
          </a:xfrm>
          <a:prstGeom prst="rect">
            <a:avLst/>
          </a:prstGeom>
          <a:ln w="0">
            <a:noFill/>
          </a:ln>
        </p:spPr>
      </p:pic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204EF0A3-DCED-B862-C43E-80AF723482E6}"/>
              </a:ext>
            </a:extLst>
          </p:cNvPr>
          <p:cNvSpPr/>
          <p:nvPr/>
        </p:nvSpPr>
        <p:spPr>
          <a:xfrm>
            <a:off x="415522" y="286812"/>
            <a:ext cx="6934114" cy="66468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/>
          <a:p>
            <a:pPr>
              <a:tabLst>
                <a:tab pos="0" algn="l"/>
              </a:tabLst>
            </a:pPr>
            <a:r>
              <a:rPr lang="en-GB" sz="2900" b="1" spc="-1" dirty="0">
                <a:latin typeface="Calibri"/>
              </a:rPr>
              <a:t>The "killer app" - the World Wide Web</a:t>
            </a: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1A07976-08DB-2E17-FDF4-3EEDAE63E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6931" y="3825449"/>
            <a:ext cx="2505966" cy="2409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202537-0423-659A-E155-68FEF2849074}"/>
              </a:ext>
            </a:extLst>
          </p:cNvPr>
          <p:cNvSpPr txBox="1"/>
          <p:nvPr/>
        </p:nvSpPr>
        <p:spPr>
          <a:xfrm>
            <a:off x="1288925" y="2689241"/>
            <a:ext cx="461224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400" dirty="0">
                <a:latin typeface="Calibri"/>
              </a:rPr>
              <a:t>???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528;p21"/>
          <p:cNvSpPr/>
          <p:nvPr/>
        </p:nvSpPr>
        <p:spPr>
          <a:xfrm>
            <a:off x="495360" y="1426139"/>
            <a:ext cx="8993395" cy="456037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>
            <a:noAutofit/>
          </a:bodyPr>
          <a:lstStyle/>
          <a:p>
            <a:pPr marL="328295" indent="-328295">
              <a:spcBef>
                <a:spcPts val="601"/>
              </a:spcBef>
              <a:buFont typeface="Arial,Sans-Serif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Communication is by an agreed protocol, e.g. the HTTP (</a:t>
            </a:r>
            <a:r>
              <a:rPr lang="en-GB" sz="1600" spc="-1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HyperText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 Transfer Protocol). </a:t>
            </a:r>
            <a:endParaRPr lang="en-US" dirty="0"/>
          </a:p>
          <a:p>
            <a:pPr marL="328295" indent="-328295">
              <a:spcBef>
                <a:spcPts val="601"/>
              </a:spcBef>
              <a:buFont typeface="Arial,Sans-Serif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The user requests a </a:t>
            </a:r>
            <a:r>
              <a:rPr lang="en-GB" sz="1600" spc="-1" dirty="0">
                <a:solidFill>
                  <a:srgbClr val="C00000"/>
                </a:solidFill>
                <a:latin typeface="Calibri"/>
                <a:ea typeface="Calibri"/>
                <a:cs typeface="Calibri"/>
              </a:rPr>
              <a:t>web page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through the </a:t>
            </a:r>
            <a:r>
              <a:rPr lang="en-GB" sz="1600" spc="-1" dirty="0">
                <a:solidFill>
                  <a:srgbClr val="C00000"/>
                </a:solidFill>
                <a:latin typeface="Calibri"/>
                <a:ea typeface="Calibri"/>
                <a:cs typeface="Calibri"/>
              </a:rPr>
              <a:t>browser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, a program running locally on their computer. </a:t>
            </a:r>
          </a:p>
          <a:p>
            <a:pPr marL="328295" indent="-328295">
              <a:spcBef>
                <a:spcPts val="601"/>
              </a:spcBef>
              <a:buFont typeface="Arial,Sans-Serif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The browser, as the client, locates the correct server and communicates the request.</a:t>
            </a:r>
            <a:endParaRPr lang="en-GB" dirty="0"/>
          </a:p>
          <a:p>
            <a:pPr marL="328295" indent="-328295">
              <a:spcBef>
                <a:spcPts val="601"/>
              </a:spcBef>
              <a:buFont typeface="Arial,Sans-Serif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The server retrieves the web page from its local file system and transmits the files back to the browser. </a:t>
            </a:r>
          </a:p>
          <a:p>
            <a:pPr marL="328295" indent="-328295">
              <a:spcBef>
                <a:spcPts val="601"/>
              </a:spcBef>
              <a:buFont typeface="Arial,Sans-Serif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The browser receives the files, (usually text file containing HTML instructions) and uses them to </a:t>
            </a:r>
            <a:r>
              <a:rPr lang="en-GB" sz="1600" spc="-1" dirty="0">
                <a:solidFill>
                  <a:srgbClr val="C00000"/>
                </a:solidFill>
                <a:latin typeface="Calibri"/>
                <a:ea typeface="Calibri"/>
                <a:cs typeface="Calibri"/>
              </a:rPr>
              <a:t>render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the web page resulting in the intricate graphics and formatting you see on your screen.</a:t>
            </a:r>
          </a:p>
          <a:p>
            <a:endParaRPr lang="en-GB" sz="1600" spc="-1" dirty="0">
              <a:solidFill>
                <a:srgbClr val="000000"/>
              </a:solidFill>
              <a:latin typeface="DejaVu Sans"/>
              <a:ea typeface="Calibri"/>
            </a:endParaRPr>
          </a:p>
        </p:txBody>
      </p:sp>
      <p:pic>
        <p:nvPicPr>
          <p:cNvPr id="235" name="Google Shape;529;p21"/>
          <p:cNvPicPr/>
          <p:nvPr/>
        </p:nvPicPr>
        <p:blipFill>
          <a:blip r:embed="rId3"/>
          <a:stretch/>
        </p:blipFill>
        <p:spPr>
          <a:xfrm>
            <a:off x="2447295" y="3610051"/>
            <a:ext cx="5014440" cy="2617560"/>
          </a:xfrm>
          <a:prstGeom prst="rect">
            <a:avLst/>
          </a:prstGeom>
          <a:ln w="0">
            <a:noFill/>
          </a:ln>
        </p:spPr>
      </p:pic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07838512-233C-50E8-5E47-C06FACC81728}"/>
              </a:ext>
            </a:extLst>
          </p:cNvPr>
          <p:cNvSpPr/>
          <p:nvPr/>
        </p:nvSpPr>
        <p:spPr>
          <a:xfrm>
            <a:off x="415522" y="286812"/>
            <a:ext cx="7856965" cy="65598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/>
          <a:p>
            <a:pPr>
              <a:tabLst>
                <a:tab pos="0" algn="l"/>
              </a:tabLst>
            </a:pPr>
            <a:r>
              <a:rPr lang="en-GB" sz="2900" b="1" spc="-1" dirty="0">
                <a:latin typeface="Calibri"/>
              </a:rPr>
              <a:t>Client-server Architecture of the Web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543;p23"/>
          <p:cNvSpPr/>
          <p:nvPr/>
        </p:nvSpPr>
        <p:spPr>
          <a:xfrm>
            <a:off x="216000" y="1267515"/>
            <a:ext cx="9691200" cy="490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>
            <a:noAutofit/>
          </a:bodyPr>
          <a:lstStyle/>
          <a:p>
            <a:pPr marL="336550" indent="-328295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400" b="0" strike="noStrike" spc="-1" dirty="0">
                <a:solidFill>
                  <a:srgbClr val="FAA61A"/>
                </a:solidFill>
                <a:latin typeface="Calibri"/>
                <a:ea typeface="Calibri"/>
              </a:rPr>
              <a:t>http</a:t>
            </a:r>
            <a:r>
              <a:rPr lang="en-GB" sz="2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://</a:t>
            </a:r>
            <a:r>
              <a:rPr lang="en-GB" sz="2400" b="0" strike="noStrike" spc="-1" dirty="0">
                <a:solidFill>
                  <a:srgbClr val="ED1C24"/>
                </a:solidFill>
                <a:latin typeface="Calibri"/>
                <a:ea typeface="Calibri"/>
              </a:rPr>
              <a:t>www.domain.edu.au</a:t>
            </a:r>
            <a:r>
              <a:rPr lang="en-GB" sz="2400" b="0" strike="noStrike" spc="-1" dirty="0">
                <a:solidFill>
                  <a:srgbClr val="0066B3"/>
                </a:solidFill>
                <a:latin typeface="Calibri"/>
                <a:ea typeface="Calibri"/>
              </a:rPr>
              <a:t>:1000</a:t>
            </a:r>
            <a:r>
              <a:rPr lang="en-GB" sz="2400" b="0" strike="noStrike" spc="-1" dirty="0">
                <a:solidFill>
                  <a:srgbClr val="00A65D"/>
                </a:solidFill>
                <a:latin typeface="Calibri"/>
                <a:ea typeface="Calibri"/>
              </a:rPr>
              <a:t>/path/to/file</a:t>
            </a:r>
            <a:r>
              <a:rPr lang="en-GB" sz="2400" b="0" strike="noStrike" spc="-1" dirty="0">
                <a:solidFill>
                  <a:srgbClr val="74489D"/>
                </a:solidFill>
                <a:latin typeface="Calibri"/>
                <a:ea typeface="Calibri"/>
              </a:rPr>
              <a:t>?parameters=true</a:t>
            </a:r>
            <a:r>
              <a:rPr lang="en-GB" sz="2400" b="0" strike="noStrike" spc="-1" dirty="0">
                <a:solidFill>
                  <a:srgbClr val="E3D200"/>
                </a:solidFill>
                <a:latin typeface="Calibri"/>
                <a:ea typeface="Calibri"/>
              </a:rPr>
              <a:t>#fragment</a:t>
            </a:r>
            <a:endParaRPr lang="en-GB" sz="2400" b="0" strike="noStrike" spc="-1" dirty="0">
              <a:latin typeface="Arial"/>
            </a:endParaRPr>
          </a:p>
          <a:p>
            <a:pPr marL="336550" indent="-328295">
              <a:spcBef>
                <a:spcPts val="6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endParaRPr lang="en-GB" sz="1600" spc="-1" dirty="0">
              <a:solidFill>
                <a:srgbClr val="FAA61A"/>
              </a:solidFill>
              <a:latin typeface="Calibri"/>
              <a:ea typeface="Calibri"/>
            </a:endParaRPr>
          </a:p>
          <a:p>
            <a:pPr marL="336550" indent="-328295">
              <a:spcBef>
                <a:spcPts val="6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1600" b="0" strike="noStrike" spc="-1" dirty="0">
                <a:solidFill>
                  <a:srgbClr val="FAA61A"/>
                </a:solidFill>
                <a:latin typeface="Calibri"/>
                <a:ea typeface="Calibri"/>
              </a:rPr>
              <a:t>The protocol used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. Typically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,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r>
              <a:rPr lang="en-GB" sz="1600" b="0" i="1" strike="noStrike" spc="-1" dirty="0">
                <a:solidFill>
                  <a:srgbClr val="000000"/>
                </a:solidFill>
                <a:latin typeface="Calibri"/>
                <a:ea typeface="Calibri"/>
              </a:rPr>
              <a:t>http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, </a:t>
            </a:r>
            <a:r>
              <a:rPr lang="en-GB" sz="1600" b="0" i="1" strike="noStrike" spc="-1" dirty="0">
                <a:solidFill>
                  <a:srgbClr val="000000"/>
                </a:solidFill>
                <a:latin typeface="Calibri"/>
                <a:ea typeface="Calibri"/>
              </a:rPr>
              <a:t>ftp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, </a:t>
            </a:r>
            <a:r>
              <a:rPr lang="en-GB" sz="1600" b="0" i="1" strike="noStrike" spc="-1" dirty="0">
                <a:solidFill>
                  <a:srgbClr val="000000"/>
                </a:solidFill>
                <a:latin typeface="Calibri"/>
                <a:ea typeface="Calibri"/>
              </a:rPr>
              <a:t>https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, 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…</a:t>
            </a:r>
            <a:endParaRPr lang="en-GB" sz="1600" spc="-1" dirty="0">
              <a:solidFill>
                <a:srgbClr val="000000"/>
              </a:solidFill>
              <a:latin typeface="DejaVu Sans"/>
              <a:ea typeface="Calibri"/>
            </a:endParaRPr>
          </a:p>
          <a:p>
            <a:pPr marL="336550" indent="-328295">
              <a:spcBef>
                <a:spcPts val="6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endParaRPr lang="en-GB" sz="1600" spc="-1" dirty="0">
              <a:solidFill>
                <a:srgbClr val="000000"/>
              </a:solidFill>
              <a:latin typeface="Calibri"/>
              <a:ea typeface="Calibri"/>
            </a:endParaRPr>
          </a:p>
          <a:p>
            <a:pPr marL="336550" indent="-328295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1600" b="0" strike="noStrike" spc="-1" dirty="0">
                <a:solidFill>
                  <a:srgbClr val="ED1C24"/>
                </a:solidFill>
                <a:latin typeface="Calibri"/>
                <a:ea typeface="Calibri"/>
              </a:rPr>
              <a:t>The domain name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. A </a:t>
            </a:r>
            <a:r>
              <a:rPr lang="en-GB" sz="1600" b="0" i="1" strike="noStrike" spc="-1" dirty="0">
                <a:solidFill>
                  <a:srgbClr val="000000"/>
                </a:solidFill>
                <a:latin typeface="Calibri"/>
                <a:ea typeface="Calibri"/>
              </a:rPr>
              <a:t>domain name server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maps this to an IP address</a:t>
            </a:r>
            <a:endParaRPr lang="en-GB" sz="1600" spc="-1">
              <a:solidFill>
                <a:srgbClr val="000000"/>
              </a:solidFill>
              <a:latin typeface="DejaVu Sans"/>
              <a:ea typeface="Calibri"/>
            </a:endParaRPr>
          </a:p>
          <a:p>
            <a:pPr marL="336550" indent="-328295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endParaRPr lang="en-GB" sz="1600" b="0" strike="noStrike" spc="-1" dirty="0">
              <a:latin typeface="Calibri"/>
            </a:endParaRPr>
          </a:p>
          <a:p>
            <a:pPr marL="336550" indent="-328295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1600" b="0" strike="noStrike" spc="-1" dirty="0">
                <a:solidFill>
                  <a:srgbClr val="0066B3"/>
                </a:solidFill>
                <a:latin typeface="Calibri"/>
                <a:ea typeface="Calibri"/>
              </a:rPr>
              <a:t>The port number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. Servers have ports 0-65535, but http defaults to port 80.</a:t>
            </a:r>
            <a:endParaRPr lang="en-GB" sz="1600" b="0" strike="noStrike" spc="-1">
              <a:latin typeface="Calibri"/>
            </a:endParaRPr>
          </a:p>
          <a:p>
            <a:pPr marL="336550" indent="-328295">
              <a:spcBef>
                <a:spcPts val="6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endParaRPr lang="en-GB" sz="1600" spc="-1" dirty="0">
              <a:solidFill>
                <a:srgbClr val="000000"/>
              </a:solidFill>
              <a:latin typeface="Calibri"/>
              <a:ea typeface="Calibri"/>
            </a:endParaRPr>
          </a:p>
          <a:p>
            <a:pPr marL="336550" indent="-328295">
              <a:spcBef>
                <a:spcPts val="6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1600" b="0" strike="noStrike" spc="-1" dirty="0">
                <a:solidFill>
                  <a:srgbClr val="00A65D"/>
                </a:solidFill>
                <a:latin typeface="Calibri"/>
                <a:ea typeface="Calibri"/>
              </a:rPr>
              <a:t>The path (route) to the file to execute.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The file is typically an 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HTML file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, but it could also be 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PHP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, text, 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PDF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.</a:t>
            </a:r>
            <a:endParaRPr lang="en-GB" sz="1600" b="0" strike="noStrike" spc="-1" dirty="0">
              <a:latin typeface="Calibri"/>
            </a:endParaRPr>
          </a:p>
          <a:p>
            <a:pPr marL="336550" indent="-328295">
              <a:spcBef>
                <a:spcPts val="6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endParaRPr lang="en-GB" sz="1600" spc="-1" dirty="0">
              <a:solidFill>
                <a:srgbClr val="000000"/>
              </a:solidFill>
              <a:latin typeface="Calibri"/>
              <a:ea typeface="Calibri"/>
            </a:endParaRPr>
          </a:p>
          <a:p>
            <a:pPr marL="336550" indent="-328295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1600" b="0" strike="noStrike" spc="-1" dirty="0">
                <a:solidFill>
                  <a:srgbClr val="74489D"/>
                </a:solidFill>
                <a:latin typeface="Calibri"/>
                <a:ea typeface="Calibri"/>
              </a:rPr>
              <a:t>The parameters of the request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. These are specified as a set of key value pairs.</a:t>
            </a:r>
            <a:endParaRPr lang="en-GB" sz="1600" b="0" strike="noStrike" spc="-1">
              <a:latin typeface="Calibri"/>
            </a:endParaRPr>
          </a:p>
          <a:p>
            <a:pPr marL="336550" indent="-328295">
              <a:spcBef>
                <a:spcPts val="6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endParaRPr lang="en-GB" sz="1600" spc="-1" dirty="0">
              <a:solidFill>
                <a:srgbClr val="000000"/>
              </a:solidFill>
              <a:latin typeface="Calibri"/>
              <a:ea typeface="Calibri"/>
            </a:endParaRPr>
          </a:p>
          <a:p>
            <a:pPr marL="336550" indent="-328295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1600" b="0" strike="noStrike" spc="-1" dirty="0">
                <a:solidFill>
                  <a:srgbClr val="E3D200"/>
                </a:solidFill>
                <a:latin typeface="Calibri"/>
                <a:ea typeface="Calibri"/>
              </a:rPr>
              <a:t>The fragment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. This anchors to a location in a page.</a:t>
            </a:r>
            <a:endParaRPr lang="en-GB" sz="1600" b="0" strike="noStrike" spc="-1">
              <a:latin typeface="Calibri"/>
            </a:endParaRPr>
          </a:p>
          <a:p>
            <a:pPr marL="336550" indent="-328295">
              <a:spcBef>
                <a:spcPts val="6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endParaRPr lang="en-GB" sz="1600" spc="-1" dirty="0">
              <a:solidFill>
                <a:srgbClr val="000000"/>
              </a:solidFill>
              <a:latin typeface="Calibri"/>
              <a:ea typeface="Calibri"/>
            </a:endParaRPr>
          </a:p>
          <a:p>
            <a:pPr marL="336550" indent="-328295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There are also hidden parts of the request including the browser name and cookies.</a:t>
            </a:r>
            <a:endParaRPr lang="en-GB" sz="1600" b="0" strike="noStrike" spc="-1">
              <a:latin typeface="Calibri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GB" sz="2400" b="0" strike="noStrike" spc="-1">
              <a:latin typeface="Arial"/>
            </a:endParaRPr>
          </a:p>
        </p:txBody>
      </p:sp>
      <p:sp>
        <p:nvSpPr>
          <p:cNvPr id="4" name="Google Shape;350;p3">
            <a:extLst>
              <a:ext uri="{FF2B5EF4-FFF2-40B4-BE49-F238E27FC236}">
                <a16:creationId xmlns:a16="http://schemas.microsoft.com/office/drawing/2014/main" id="{886845A7-0E0A-DE76-6FCA-2D86DA5D19AF}"/>
              </a:ext>
            </a:extLst>
          </p:cNvPr>
          <p:cNvSpPr/>
          <p:nvPr/>
        </p:nvSpPr>
        <p:spPr>
          <a:xfrm>
            <a:off x="415522" y="286812"/>
            <a:ext cx="7856965" cy="65598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/>
          <a:p>
            <a:pPr>
              <a:tabLst>
                <a:tab pos="0" algn="l"/>
              </a:tabLst>
            </a:pPr>
            <a:r>
              <a:rPr lang="en-GB" sz="2900" b="1" spc="-1" dirty="0">
                <a:latin typeface="Calibri"/>
              </a:rPr>
              <a:t>A URL (uniform resource locator)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512;p19"/>
          <p:cNvPicPr/>
          <p:nvPr/>
        </p:nvPicPr>
        <p:blipFill>
          <a:blip r:embed="rId3"/>
          <a:stretch/>
        </p:blipFill>
        <p:spPr>
          <a:xfrm>
            <a:off x="7621942" y="1537995"/>
            <a:ext cx="1726920" cy="1752120"/>
          </a:xfrm>
          <a:prstGeom prst="rect">
            <a:avLst/>
          </a:prstGeom>
          <a:ln w="0">
            <a:noFill/>
          </a:ln>
        </p:spPr>
      </p:pic>
      <p:sp>
        <p:nvSpPr>
          <p:cNvPr id="229" name="Google Shape;513;p19"/>
          <p:cNvSpPr/>
          <p:nvPr/>
        </p:nvSpPr>
        <p:spPr>
          <a:xfrm>
            <a:off x="534806" y="1527716"/>
            <a:ext cx="6764694" cy="280076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1440" tIns="45720" rIns="91440" bIns="45720" anchor="t">
            <a:spAutoFit/>
          </a:bodyPr>
          <a:lstStyle/>
          <a:p>
            <a:pPr indent="-151765"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The world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 wide web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is essentially the fragment of the internet accessible through web browsers.</a:t>
            </a:r>
            <a:endParaRPr lang="en-GB" sz="1600" b="0" strike="noStrike" spc="-1" dirty="0">
              <a:latin typeface="Calibri"/>
            </a:endParaRPr>
          </a:p>
          <a:p>
            <a:pPr indent="-151765"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endParaRPr lang="en-GB" sz="1600" spc="-1" dirty="0">
              <a:solidFill>
                <a:srgbClr val="000000"/>
              </a:solidFill>
              <a:latin typeface="Calibri"/>
              <a:ea typeface="Calibri"/>
            </a:endParaRPr>
          </a:p>
          <a:p>
            <a:pPr indent="-151765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It is a unique engineering environment with obscure ownership and control.</a:t>
            </a:r>
          </a:p>
          <a:p>
            <a:pPr indent="-151765"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endParaRPr lang="en-GB" sz="1600" spc="-1" dirty="0">
              <a:latin typeface="Calibri"/>
              <a:ea typeface="Calibri"/>
            </a:endParaRPr>
          </a:p>
          <a:p>
            <a:pPr indent="-151765"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1600" spc="-1" dirty="0">
                <a:latin typeface="Calibri"/>
                <a:ea typeface="Calibri"/>
              </a:rPr>
              <a:t>Arguably the most impressive piece of infrastructure ever built by humanity.</a:t>
            </a:r>
          </a:p>
          <a:p>
            <a:pPr indent="-151765"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endParaRPr lang="en-GB" sz="1600" spc="-1" dirty="0">
              <a:latin typeface="Calibri"/>
              <a:ea typeface="Calibri"/>
            </a:endParaRPr>
          </a:p>
          <a:p>
            <a:pPr indent="-151765"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1600" spc="-1" dirty="0">
                <a:latin typeface="Calibri"/>
                <a:ea typeface="Calibri"/>
              </a:rPr>
              <a:t>Hundreds of standards have evolved that define interaction over the webpages. </a:t>
            </a:r>
          </a:p>
          <a:p>
            <a:pPr indent="-151765"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endParaRPr lang="en-GB" sz="1600" spc="-1" dirty="0">
              <a:latin typeface="Calibri"/>
              <a:ea typeface="Calibri"/>
            </a:endParaRPr>
          </a:p>
          <a:p>
            <a:pPr indent="-151765"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1600" spc="-1" dirty="0">
                <a:latin typeface="Calibri"/>
                <a:ea typeface="Calibri"/>
              </a:rPr>
              <a:t>As search has come to dominate, URLs are becoming less relevant to users.</a:t>
            </a:r>
          </a:p>
        </p:txBody>
      </p:sp>
      <p:pic>
        <p:nvPicPr>
          <p:cNvPr id="230" name="Google Shape;514;p19"/>
          <p:cNvPicPr/>
          <p:nvPr/>
        </p:nvPicPr>
        <p:blipFill>
          <a:blip r:embed="rId4"/>
          <a:stretch/>
        </p:blipFill>
        <p:spPr>
          <a:xfrm>
            <a:off x="7402680" y="4761942"/>
            <a:ext cx="2163240" cy="1417320"/>
          </a:xfrm>
          <a:prstGeom prst="rect">
            <a:avLst/>
          </a:prstGeom>
          <a:ln w="0">
            <a:noFill/>
          </a:ln>
        </p:spPr>
      </p:pic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F50F5D8E-59C0-73AA-51B5-9A8735BE38C8}"/>
              </a:ext>
            </a:extLst>
          </p:cNvPr>
          <p:cNvSpPr/>
          <p:nvPr/>
        </p:nvSpPr>
        <p:spPr>
          <a:xfrm>
            <a:off x="415522" y="286812"/>
            <a:ext cx="6934114" cy="66468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/>
          <a:p>
            <a:pPr>
              <a:tabLst>
                <a:tab pos="0" algn="l"/>
              </a:tabLst>
            </a:pPr>
            <a:r>
              <a:rPr lang="en-GB" sz="2900" b="1" spc="-1" dirty="0">
                <a:latin typeface="Calibri"/>
              </a:rPr>
              <a:t>The World Wide Web today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549;p24"/>
          <p:cNvPicPr/>
          <p:nvPr/>
        </p:nvPicPr>
        <p:blipFill>
          <a:blip r:embed="rId3"/>
          <a:stretch/>
        </p:blipFill>
        <p:spPr>
          <a:xfrm>
            <a:off x="596514" y="1420116"/>
            <a:ext cx="8846725" cy="4972848"/>
          </a:xfrm>
          <a:prstGeom prst="rect">
            <a:avLst/>
          </a:prstGeom>
          <a:ln w="0">
            <a:noFill/>
          </a:ln>
        </p:spPr>
      </p:pic>
      <p:sp>
        <p:nvSpPr>
          <p:cNvPr id="241" name="Google Shape;550;p24"/>
          <p:cNvSpPr/>
          <p:nvPr/>
        </p:nvSpPr>
        <p:spPr>
          <a:xfrm>
            <a:off x="7433759" y="5806950"/>
            <a:ext cx="1872720" cy="27699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>
            <a:spAutoFit/>
          </a:bodyPr>
          <a:lstStyle/>
          <a:p>
            <a:pPr>
              <a:tabLst>
                <a:tab pos="0" algn="l"/>
              </a:tabLst>
            </a:pPr>
            <a:r>
              <a:rPr lang="en-GB" sz="1200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Impact"/>
                <a:ea typeface="Times New Roman"/>
              </a:rPr>
              <a:t>, </a:t>
            </a:r>
            <a:r>
              <a:rPr lang="en-GB" sz="1200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Impact"/>
                <a:ea typeface="Times New Roman"/>
              </a:rPr>
              <a:t>ChatGPT, Bard, …</a:t>
            </a:r>
            <a:endParaRPr lang="en-GB" sz="120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Impact"/>
            </a:endParaRPr>
          </a:p>
        </p:txBody>
      </p:sp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A4D848EC-5838-05EE-8DC4-128E0EEFC70D}"/>
              </a:ext>
            </a:extLst>
          </p:cNvPr>
          <p:cNvSpPr/>
          <p:nvPr/>
        </p:nvSpPr>
        <p:spPr>
          <a:xfrm>
            <a:off x="415522" y="286812"/>
            <a:ext cx="6934114" cy="66468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/>
          <a:p>
            <a:pPr>
              <a:tabLst>
                <a:tab pos="0" algn="l"/>
              </a:tabLst>
            </a:pPr>
            <a:r>
              <a:rPr lang="en-GB" sz="2900" b="1" spc="-1" dirty="0">
                <a:latin typeface="Calibri"/>
              </a:rPr>
              <a:t>The World Wide Web tomorrow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alendar&#10;&#10;Description automatically generated">
            <a:extLst>
              <a:ext uri="{FF2B5EF4-FFF2-40B4-BE49-F238E27FC236}">
                <a16:creationId xmlns:a16="http://schemas.microsoft.com/office/drawing/2014/main" id="{318B6239-B854-6ECB-28C5-6C4250810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421" y="1258901"/>
            <a:ext cx="7239715" cy="5417701"/>
          </a:xfrm>
          <a:prstGeom prst="rect">
            <a:avLst/>
          </a:prstGeom>
        </p:spPr>
      </p:pic>
      <p:sp>
        <p:nvSpPr>
          <p:cNvPr id="157" name="Google Shape;366;p 1"/>
          <p:cNvSpPr/>
          <p:nvPr/>
        </p:nvSpPr>
        <p:spPr>
          <a:xfrm>
            <a:off x="7099200" y="6356520"/>
            <a:ext cx="231120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09E5A125-072E-41AF-BE45-285439A5A531}" type="slidenum">
              <a:rPr lang="en-GB" sz="12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3</a:t>
            </a:fld>
            <a:endParaRPr lang="en-GB" sz="1200" b="0" strike="noStrike" spc="-1" dirty="0">
              <a:latin typeface="Arial"/>
            </a:endParaRPr>
          </a:p>
        </p:txBody>
      </p:sp>
      <p:sp>
        <p:nvSpPr>
          <p:cNvPr id="159" name="Google Shape;368;p 1"/>
          <p:cNvSpPr/>
          <p:nvPr/>
        </p:nvSpPr>
        <p:spPr>
          <a:xfrm>
            <a:off x="2046588" y="2513124"/>
            <a:ext cx="1162774" cy="830997"/>
          </a:xfrm>
          <a:prstGeom prst="rect">
            <a:avLst/>
          </a:prstGeom>
          <a:solidFill>
            <a:srgbClr val="FFC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1440" tIns="45720" rIns="91440" bIns="45720" anchor="t">
            <a:spAutoFit/>
          </a:bodyPr>
          <a:lstStyle/>
          <a:p>
            <a:pPr>
              <a:tabLst>
                <a:tab pos="0" algn="l"/>
              </a:tabLst>
            </a:pPr>
            <a:r>
              <a:rPr lang="en-GB" sz="1200" spc="-1" dirty="0">
                <a:solidFill>
                  <a:srgbClr val="000000"/>
                </a:solidFill>
                <a:latin typeface="Times New Roman"/>
              </a:rPr>
              <a:t>Office hours</a:t>
            </a:r>
            <a:endParaRPr lang="en-GB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200" b="0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Rm 2.14 CS</a:t>
            </a:r>
            <a:endParaRPr lang="en-GB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200" b="0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&amp;</a:t>
            </a:r>
            <a:endParaRPr lang="en-GB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200" b="0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MS Teams</a:t>
            </a:r>
            <a:endParaRPr lang="en-GB" sz="1200" b="0" strike="noStrike" spc="-1" dirty="0">
              <a:latin typeface="Arial"/>
            </a:endParaRPr>
          </a:p>
        </p:txBody>
      </p:sp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707B449C-4B41-338E-7282-B74490B27BEA}"/>
              </a:ext>
            </a:extLst>
          </p:cNvPr>
          <p:cNvSpPr/>
          <p:nvPr/>
        </p:nvSpPr>
        <p:spPr>
          <a:xfrm>
            <a:off x="415522" y="304218"/>
            <a:ext cx="7056000" cy="64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/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Weekly timetabling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340;p2"/>
          <p:cNvSpPr/>
          <p:nvPr/>
        </p:nvSpPr>
        <p:spPr>
          <a:xfrm>
            <a:off x="495360" y="1600200"/>
            <a:ext cx="8900661" cy="488499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>
            <a:noAutofit/>
          </a:bodyPr>
          <a:lstStyle/>
          <a:p>
            <a:pPr marL="328295" indent="-328295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Focus on </a:t>
            </a:r>
            <a:r>
              <a:rPr lang="en-GB" sz="1600" b="1" i="1" strike="noStrike" spc="-1" dirty="0">
                <a:solidFill>
                  <a:srgbClr val="000000"/>
                </a:solidFill>
                <a:latin typeface="Calibri"/>
                <a:ea typeface="Calibri"/>
              </a:rPr>
              <a:t>programming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for the WWW and </a:t>
            </a:r>
            <a:r>
              <a:rPr lang="en-GB" sz="1600" b="1" i="1" strike="noStrike" spc="-1" dirty="0">
                <a:solidFill>
                  <a:srgbClr val="000000"/>
                </a:solidFill>
                <a:latin typeface="Calibri"/>
                <a:ea typeface="Calibri"/>
              </a:rPr>
              <a:t>agile software development.</a:t>
            </a:r>
            <a:endParaRPr lang="en-GB" sz="1600" b="0" strike="noStrike" spc="-1" dirty="0">
              <a:latin typeface="Calibri"/>
            </a:endParaRPr>
          </a:p>
          <a:p>
            <a:pPr marL="328295" indent="-328295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endParaRPr lang="en-GB" sz="1600" b="0" strike="noStrike" spc="-1" dirty="0">
              <a:latin typeface="Calibri"/>
            </a:endParaRPr>
          </a:p>
          <a:p>
            <a:pPr marL="328295" indent="-328295"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Content summary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:</a:t>
            </a:r>
            <a:endParaRPr lang="en-GB" sz="1600" b="0" strike="noStrike" spc="-1" dirty="0">
              <a:latin typeface="Calibri"/>
            </a:endParaRPr>
          </a:p>
          <a:p>
            <a:pPr marL="728345" lvl="1" indent="-271145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How the web works</a:t>
            </a:r>
            <a:endParaRPr lang="en-GB" sz="1600" b="0" strike="noStrike" spc="-1" dirty="0">
              <a:latin typeface="Calibri"/>
            </a:endParaRPr>
          </a:p>
          <a:p>
            <a:pPr marL="728345" lvl="1" indent="-271145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Markup languages and protocols</a:t>
            </a:r>
            <a:endParaRPr lang="en-GB" sz="1600" b="0" strike="noStrike" spc="-1" dirty="0">
              <a:latin typeface="Calibri"/>
            </a:endParaRPr>
          </a:p>
          <a:p>
            <a:pPr marL="728345" lvl="1" indent="-271145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Web Styling with CSS and Bootstrap</a:t>
            </a:r>
            <a:endParaRPr lang="en-GB" sz="1600" b="0" strike="noStrike" spc="-1" dirty="0">
              <a:latin typeface="Calibri"/>
            </a:endParaRPr>
          </a:p>
          <a:p>
            <a:pPr marL="728345" lvl="1" indent="-271145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Document object models and event handling</a:t>
            </a:r>
            <a:endParaRPr lang="en-GB" sz="1600" b="0" strike="noStrike" spc="-1" dirty="0">
              <a:latin typeface="Calibri"/>
            </a:endParaRPr>
          </a:p>
          <a:p>
            <a:pPr marL="728345" lvl="1" indent="-271145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Client-side scripting with 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JavaScript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, 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jQuery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and AJAX</a:t>
            </a:r>
            <a:endParaRPr lang="en-GB" sz="1600" b="0" strike="noStrike" spc="-1" dirty="0">
              <a:latin typeface="Calibri"/>
            </a:endParaRPr>
          </a:p>
          <a:p>
            <a:pPr marL="728345" lvl="1" indent="-271145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Flask Python web application development</a:t>
            </a:r>
            <a:endParaRPr lang="en-GB" sz="1600" b="0" strike="noStrike" spc="-1" dirty="0">
              <a:latin typeface="Calibri"/>
            </a:endParaRPr>
          </a:p>
          <a:p>
            <a:pPr marL="728345" lvl="1" indent="-271145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Agile development and GIT</a:t>
            </a:r>
            <a:endParaRPr lang="en-GB" sz="1600" b="0" strike="noStrike" spc="-1" dirty="0">
              <a:latin typeface="Calibri"/>
            </a:endParaRPr>
          </a:p>
          <a:p>
            <a:pPr marL="728345" lvl="1" indent="-271145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MVC architecture and object relational modelling</a:t>
            </a:r>
            <a:endParaRPr lang="en-GB" sz="1600" b="0" strike="noStrike" spc="-1" dirty="0">
              <a:latin typeface="Calibri"/>
            </a:endParaRPr>
          </a:p>
          <a:p>
            <a:pPr marL="728345" lvl="1" indent="-271145"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Deployment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 </a:t>
            </a:r>
            <a:endParaRPr lang="en-GB" sz="1600" b="0" strike="noStrike" spc="-1" dirty="0">
              <a:latin typeface="Calibri"/>
            </a:endParaRPr>
          </a:p>
          <a:p>
            <a:pPr marL="728345" lvl="1" indent="-271145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REST APIs</a:t>
            </a:r>
            <a:endParaRPr lang="en-GB" sz="1600" b="0" strike="noStrike" spc="-1" dirty="0">
              <a:latin typeface="Calibri"/>
            </a:endParaRPr>
          </a:p>
          <a:p>
            <a:pPr marL="328295" indent="-328295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endParaRPr lang="en-GB" sz="1600" b="0" strike="noStrike" spc="-1" dirty="0">
              <a:latin typeface="Calibri"/>
            </a:endParaRPr>
          </a:p>
          <a:p>
            <a:pPr marL="328295" indent="-328295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We use open source and free technologies</a:t>
            </a:r>
            <a:endParaRPr lang="en-GB" sz="1600" b="0" strike="noStrike" spc="-1" dirty="0">
              <a:latin typeface="Calibri"/>
            </a:endParaRPr>
          </a:p>
          <a:p>
            <a:pPr marL="728345" lvl="1" indent="-271145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You can use it at home!</a:t>
            </a:r>
            <a:endParaRPr lang="en-GB" sz="1600" b="0" strike="noStrike" spc="-1" dirty="0">
              <a:latin typeface="Calibri"/>
            </a:endParaRPr>
          </a:p>
        </p:txBody>
      </p:sp>
      <p:sp>
        <p:nvSpPr>
          <p:cNvPr id="143" name="Google Shape;341;p2"/>
          <p:cNvSpPr/>
          <p:nvPr/>
        </p:nvSpPr>
        <p:spPr>
          <a:xfrm>
            <a:off x="7099200" y="6356520"/>
            <a:ext cx="231120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6CA51784-7A99-4872-9D67-EC9ADE2DBDA0}" type="slidenum">
              <a:rPr lang="en-GB" sz="1200" b="0" strike="noStrike" spc="-1">
                <a:solidFill>
                  <a:srgbClr val="FFFFFF"/>
                </a:solidFill>
                <a:latin typeface="Arial"/>
                <a:ea typeface="Arial"/>
              </a:rPr>
              <a:t>4</a:t>
            </a:fld>
            <a:endParaRPr lang="en-GB" sz="1200" b="0" strike="noStrike" spc="-1">
              <a:latin typeface="Arial"/>
            </a:endParaRPr>
          </a:p>
        </p:txBody>
      </p:sp>
      <p:pic>
        <p:nvPicPr>
          <p:cNvPr id="144" name="Google Shape;342;p2"/>
          <p:cNvPicPr/>
          <p:nvPr/>
        </p:nvPicPr>
        <p:blipFill>
          <a:blip r:embed="rId3"/>
          <a:stretch/>
        </p:blipFill>
        <p:spPr>
          <a:xfrm>
            <a:off x="7775640" y="1478880"/>
            <a:ext cx="1904760" cy="1904760"/>
          </a:xfrm>
          <a:prstGeom prst="rect">
            <a:avLst/>
          </a:prstGeom>
          <a:ln w="0">
            <a:noFill/>
          </a:ln>
        </p:spPr>
      </p:pic>
      <p:pic>
        <p:nvPicPr>
          <p:cNvPr id="145" name="Google Shape;343;p2"/>
          <p:cNvPicPr/>
          <p:nvPr/>
        </p:nvPicPr>
        <p:blipFill>
          <a:blip r:embed="rId4"/>
          <a:stretch/>
        </p:blipFill>
        <p:spPr>
          <a:xfrm>
            <a:off x="7092000" y="3348000"/>
            <a:ext cx="2381040" cy="1333080"/>
          </a:xfrm>
          <a:prstGeom prst="rect">
            <a:avLst/>
          </a:prstGeom>
          <a:ln w="0">
            <a:noFill/>
          </a:ln>
        </p:spPr>
      </p:pic>
      <p:pic>
        <p:nvPicPr>
          <p:cNvPr id="146" name="Google Shape;344;p2"/>
          <p:cNvPicPr/>
          <p:nvPr/>
        </p:nvPicPr>
        <p:blipFill>
          <a:blip r:embed="rId5"/>
          <a:stretch/>
        </p:blipFill>
        <p:spPr>
          <a:xfrm>
            <a:off x="6004080" y="5075280"/>
            <a:ext cx="3428640" cy="1333080"/>
          </a:xfrm>
          <a:prstGeom prst="rect">
            <a:avLst/>
          </a:prstGeom>
          <a:ln w="0">
            <a:noFill/>
          </a:ln>
        </p:spPr>
      </p:pic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036B3DDC-A05E-2D0C-E320-803787AB5F68}"/>
              </a:ext>
            </a:extLst>
          </p:cNvPr>
          <p:cNvSpPr/>
          <p:nvPr/>
        </p:nvSpPr>
        <p:spPr>
          <a:xfrm>
            <a:off x="415522" y="304218"/>
            <a:ext cx="7056000" cy="64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/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Welcome to Agile Web Development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376;p5"/>
          <p:cNvSpPr/>
          <p:nvPr/>
        </p:nvSpPr>
        <p:spPr>
          <a:xfrm>
            <a:off x="2453040" y="1799841"/>
            <a:ext cx="2170410" cy="221265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5760" tIns="47880" rIns="95760" bIns="47880" anchor="t">
            <a:noAutofit/>
          </a:bodyPr>
          <a:lstStyle/>
          <a:p>
            <a:pPr marL="375920" indent="-375920">
              <a:lnSpc>
                <a:spcPct val="100000"/>
              </a:lnSpc>
              <a:spcBef>
                <a:spcPts val="1500"/>
              </a:spcBef>
              <a:buNone/>
              <a:tabLst>
                <a:tab pos="0" algn="l"/>
              </a:tabLst>
            </a:pP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Robert W. Sebesta,</a:t>
            </a:r>
            <a:br>
              <a:rPr sz="1600" dirty="0">
                <a:latin typeface="Calibri"/>
              </a:rPr>
            </a:br>
            <a:r>
              <a:rPr lang="en-GB" sz="1600" b="0" i="1" strike="noStrike" spc="-1" dirty="0">
                <a:solidFill>
                  <a:srgbClr val="000080"/>
                </a:solidFill>
                <a:latin typeface="Calibri"/>
                <a:ea typeface="Calibri"/>
              </a:rPr>
              <a:t>Programming the World Wide Web 2015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, </a:t>
            </a:r>
            <a:br>
              <a:rPr sz="1600" dirty="0">
                <a:latin typeface="Calibri"/>
              </a:rPr>
            </a:b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8th Edition, Pearson/Addison Wesley.</a:t>
            </a:r>
            <a:endParaRPr lang="en-GB" sz="1600" b="0" strike="noStrike" spc="-1">
              <a:latin typeface="Calibri"/>
            </a:endParaRPr>
          </a:p>
          <a:p>
            <a:pPr marL="375920" indent="-375920">
              <a:lnSpc>
                <a:spcPct val="100000"/>
              </a:lnSpc>
              <a:spcBef>
                <a:spcPts val="1500"/>
              </a:spcBef>
              <a:buNone/>
              <a:tabLst>
                <a:tab pos="0" algn="l"/>
              </a:tabLst>
            </a:pPr>
            <a:endParaRPr lang="en-GB" sz="1600" b="0" strike="noStrike" spc="-1" dirty="0">
              <a:latin typeface="Calibri"/>
            </a:endParaRPr>
          </a:p>
          <a:p>
            <a:pPr marL="375920" indent="-375920">
              <a:lnSpc>
                <a:spcPct val="100000"/>
              </a:lnSpc>
              <a:spcBef>
                <a:spcPts val="1500"/>
              </a:spcBef>
              <a:buNone/>
              <a:tabLst>
                <a:tab pos="0" algn="l"/>
              </a:tabLst>
            </a:pPr>
            <a:endParaRPr lang="en-GB" sz="1600" b="0" strike="noStrike" spc="-1" dirty="0"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1600" b="0" strike="noStrike" spc="-1" dirty="0">
              <a:latin typeface="Calibri"/>
            </a:endParaRPr>
          </a:p>
        </p:txBody>
      </p:sp>
      <p:pic>
        <p:nvPicPr>
          <p:cNvPr id="163" name="Google Shape;377;p5"/>
          <p:cNvPicPr/>
          <p:nvPr/>
        </p:nvPicPr>
        <p:blipFill>
          <a:blip r:embed="rId3"/>
          <a:stretch/>
        </p:blipFill>
        <p:spPr>
          <a:xfrm>
            <a:off x="5094814" y="4120840"/>
            <a:ext cx="1778356" cy="2259784"/>
          </a:xfrm>
          <a:prstGeom prst="rect">
            <a:avLst/>
          </a:prstGeom>
          <a:ln w="0">
            <a:noFill/>
          </a:ln>
        </p:spPr>
      </p:pic>
      <p:sp>
        <p:nvSpPr>
          <p:cNvPr id="164" name="Google Shape;378;p5"/>
          <p:cNvSpPr/>
          <p:nvPr/>
        </p:nvSpPr>
        <p:spPr>
          <a:xfrm>
            <a:off x="7070645" y="4115072"/>
            <a:ext cx="2339522" cy="243416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Clr>
                <a:srgbClr val="000000"/>
              </a:buClr>
            </a:pPr>
            <a:r>
              <a:rPr lang="en-GB" sz="16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Part II</a:t>
            </a:r>
            <a:endParaRPr lang="en-GB" sz="1600" b="0" strike="noStrike" spc="-1">
              <a:latin typeface="Calibri"/>
            </a:endParaRPr>
          </a:p>
          <a:p>
            <a:pPr marL="202565" indent="-202565">
              <a:lnSpc>
                <a:spcPct val="100000"/>
              </a:lnSpc>
              <a:buNone/>
              <a:tabLst>
                <a:tab pos="0" algn="l"/>
              </a:tabLst>
            </a:pPr>
            <a:endParaRPr lang="en-GB" sz="1600" b="0" strike="noStrike" spc="-1" dirty="0">
              <a:latin typeface="Calibri"/>
            </a:endParaRPr>
          </a:p>
          <a:p>
            <a:pPr marL="202565" indent="-202565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Miguel Grinberg</a:t>
            </a:r>
            <a:endParaRPr lang="en-GB" sz="1600" b="0" strike="noStrike" spc="-1">
              <a:latin typeface="Calibri"/>
            </a:endParaRPr>
          </a:p>
          <a:p>
            <a:pPr marL="202565" indent="-202565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Flask Mega-Tutorial</a:t>
            </a:r>
            <a:endParaRPr lang="en-GB" sz="1600" b="0" strike="noStrike" spc="-1">
              <a:latin typeface="Calibri"/>
            </a:endParaRPr>
          </a:p>
          <a:p>
            <a:pPr marL="202565" indent="-202565">
              <a:tabLst>
                <a:tab pos="0" algn="l"/>
              </a:tabLst>
            </a:pPr>
            <a:endParaRPr lang="en-GB" sz="1600" spc="-1" dirty="0">
              <a:latin typeface="Calibri"/>
              <a:cs typeface="Calibri"/>
            </a:endParaRPr>
          </a:p>
          <a:p>
            <a:pPr marL="202565" indent="-202565">
              <a:tabLst>
                <a:tab pos="0" algn="l"/>
              </a:tabLst>
            </a:pPr>
            <a:r>
              <a:rPr lang="en-GB" sz="1600" b="1" spc="-1" dirty="0">
                <a:latin typeface="Calibri"/>
                <a:cs typeface="Calibri"/>
              </a:rPr>
              <a:t>https://blog.miguelgrinberg.com/post/the-flask-mega-tutorial-part-i-hello-world</a:t>
            </a:r>
            <a:endParaRPr lang="en-GB" sz="1600">
              <a:latin typeface="Calibri"/>
            </a:endParaRPr>
          </a:p>
          <a:p>
            <a:pPr marL="202565" indent="-202565">
              <a:lnSpc>
                <a:spcPct val="100000"/>
              </a:lnSpc>
              <a:buNone/>
              <a:tabLst>
                <a:tab pos="0" algn="l"/>
              </a:tabLst>
            </a:pPr>
            <a:endParaRPr lang="en-GB" sz="1600" b="1" strike="noStrike" spc="-1" dirty="0">
              <a:latin typeface="Calibri"/>
            </a:endParaRPr>
          </a:p>
          <a:p>
            <a:pPr marL="202565" indent="-202565">
              <a:tabLst>
                <a:tab pos="0" algn="l"/>
              </a:tabLst>
            </a:pPr>
            <a:endParaRPr lang="en-GB" sz="1600" b="1" spc="-1" dirty="0">
              <a:latin typeface="Calibri"/>
            </a:endParaRPr>
          </a:p>
        </p:txBody>
      </p:sp>
      <p:sp>
        <p:nvSpPr>
          <p:cNvPr id="165" name="Google Shape;379;p5"/>
          <p:cNvSpPr/>
          <p:nvPr/>
        </p:nvSpPr>
        <p:spPr>
          <a:xfrm>
            <a:off x="6966171" y="1799841"/>
            <a:ext cx="2652785" cy="134037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Clr>
                <a:srgbClr val="000000"/>
              </a:buClr>
            </a:pPr>
            <a:r>
              <a:rPr lang="en-GB" sz="16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Part I</a:t>
            </a:r>
            <a:endParaRPr lang="en-GB" sz="1600" b="1" strike="noStrike" spc="-1">
              <a:latin typeface="Calibri"/>
            </a:endParaRPr>
          </a:p>
          <a:p>
            <a:endParaRPr lang="en-GB" sz="1600" b="1" spc="-1" dirty="0">
              <a:solidFill>
                <a:srgbClr val="000000"/>
              </a:solidFill>
              <a:latin typeface="Calibri"/>
              <a:ea typeface="Calibri"/>
            </a:endParaRPr>
          </a:p>
          <a:p>
            <a:pPr>
              <a:buClr>
                <a:srgbClr val="000000"/>
              </a:buClr>
            </a:pP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W3Schools</a:t>
            </a:r>
            <a:endParaRPr lang="en-GB" sz="1600" spc="-1">
              <a:solidFill>
                <a:srgbClr val="000000"/>
              </a:solidFill>
              <a:latin typeface="Calibri"/>
              <a:ea typeface="Calibri"/>
            </a:endParaRPr>
          </a:p>
          <a:p>
            <a:pPr marL="202565" indent="-202565"/>
            <a:endParaRPr lang="en-GB" sz="1600" b="1" spc="-1" dirty="0">
              <a:solidFill>
                <a:srgbClr val="000000"/>
              </a:solidFill>
              <a:latin typeface="Calibri"/>
              <a:ea typeface="Calibri"/>
            </a:endParaRPr>
          </a:p>
          <a:p>
            <a:pPr marL="202565" indent="-202565">
              <a:lnSpc>
                <a:spcPct val="100000"/>
              </a:lnSpc>
            </a:pPr>
            <a:r>
              <a:rPr lang="en-GB" sz="16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https://www.w3schools.com</a:t>
            </a:r>
            <a:endParaRPr lang="en-GB" sz="1600" b="1" strike="noStrike" spc="-1" dirty="0">
              <a:latin typeface="Calibri"/>
            </a:endParaRPr>
          </a:p>
        </p:txBody>
      </p:sp>
      <p:pic>
        <p:nvPicPr>
          <p:cNvPr id="168" name="Google Shape;382;p5" descr="Programming the World Wide Web, 8th Edition"/>
          <p:cNvPicPr/>
          <p:nvPr/>
        </p:nvPicPr>
        <p:blipFill>
          <a:blip r:embed="rId4"/>
          <a:stretch/>
        </p:blipFill>
        <p:spPr>
          <a:xfrm>
            <a:off x="528702" y="1799841"/>
            <a:ext cx="1753920" cy="2169720"/>
          </a:xfrm>
          <a:prstGeom prst="rect">
            <a:avLst/>
          </a:prstGeom>
          <a:ln w="0">
            <a:noFill/>
          </a:ln>
        </p:spPr>
      </p:pic>
      <p:pic>
        <p:nvPicPr>
          <p:cNvPr id="169" name="Google Shape;383;p5" descr="Flask Web Development by Miguel Grinberg (9781491991732) - PaperBack - Computing Internet "/>
          <p:cNvPicPr/>
          <p:nvPr/>
        </p:nvPicPr>
        <p:blipFill>
          <a:blip r:embed="rId5"/>
          <a:stretch/>
        </p:blipFill>
        <p:spPr>
          <a:xfrm>
            <a:off x="415522" y="4117483"/>
            <a:ext cx="1917360" cy="2565000"/>
          </a:xfrm>
          <a:prstGeom prst="rect">
            <a:avLst/>
          </a:prstGeom>
          <a:ln w="0">
            <a:noFill/>
          </a:ln>
        </p:spPr>
      </p:pic>
      <p:sp>
        <p:nvSpPr>
          <p:cNvPr id="170" name="Google Shape;384;p5"/>
          <p:cNvSpPr/>
          <p:nvPr/>
        </p:nvSpPr>
        <p:spPr>
          <a:xfrm>
            <a:off x="2453077" y="4117483"/>
            <a:ext cx="2126880" cy="144679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5760" tIns="47880" rIns="95760" bIns="47880" anchor="t">
            <a:noAutofit/>
          </a:bodyPr>
          <a:lstStyle/>
          <a:p>
            <a:pPr marL="375920" indent="-375920">
              <a:lnSpc>
                <a:spcPct val="100000"/>
              </a:lnSpc>
              <a:spcBef>
                <a:spcPts val="1500"/>
              </a:spcBef>
              <a:buNone/>
              <a:tabLst>
                <a:tab pos="0" algn="l"/>
              </a:tabLst>
            </a:pP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Miguel Grinberg,</a:t>
            </a:r>
            <a:br>
              <a:rPr sz="1600" dirty="0">
                <a:latin typeface="Calibri"/>
              </a:rPr>
            </a:br>
            <a:r>
              <a:rPr lang="en-GB" sz="1600" b="0" i="1" strike="noStrike" spc="-1" dirty="0">
                <a:solidFill>
                  <a:srgbClr val="000080"/>
                </a:solidFill>
                <a:latin typeface="Calibri"/>
                <a:ea typeface="Calibri"/>
              </a:rPr>
              <a:t>Flask Web Development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, </a:t>
            </a:r>
            <a:br>
              <a:rPr sz="1600" dirty="0">
                <a:latin typeface="Calibri"/>
              </a:rPr>
            </a:b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2nd Edition, O’Rielly, 2018</a:t>
            </a:r>
            <a:endParaRPr lang="en-GB" sz="1600" b="0" strike="noStrike" spc="-1"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1600" b="0" strike="noStrike" spc="-1" dirty="0">
              <a:latin typeface="Calibri"/>
            </a:endParaRPr>
          </a:p>
        </p:txBody>
      </p:sp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95F8E082-D694-21E5-1E6A-3FB17E8EBA32}"/>
              </a:ext>
            </a:extLst>
          </p:cNvPr>
          <p:cNvSpPr/>
          <p:nvPr/>
        </p:nvSpPr>
        <p:spPr>
          <a:xfrm>
            <a:off x="415522" y="304218"/>
            <a:ext cx="7056000" cy="64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/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Recommended Reading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CBC415-AB4C-2117-E9AC-34D5DDB18082}"/>
              </a:ext>
            </a:extLst>
          </p:cNvPr>
          <p:cNvSpPr txBox="1"/>
          <p:nvPr/>
        </p:nvSpPr>
        <p:spPr>
          <a:xfrm>
            <a:off x="415522" y="1296753"/>
            <a:ext cx="27431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b="1" dirty="0">
                <a:latin typeface="Calibri"/>
                <a:cs typeface="Calibri"/>
              </a:rPr>
              <a:t>General references</a:t>
            </a: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DA597-1B5B-2727-403C-DF06883A7FC0}"/>
              </a:ext>
            </a:extLst>
          </p:cNvPr>
          <p:cNvSpPr txBox="1"/>
          <p:nvPr/>
        </p:nvSpPr>
        <p:spPr>
          <a:xfrm>
            <a:off x="5016459" y="1296753"/>
            <a:ext cx="27431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b="1" dirty="0">
                <a:latin typeface="Calibri"/>
                <a:cs typeface="Calibri"/>
              </a:rPr>
              <a:t>Lab material</a:t>
            </a:r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94825A5-C058-E234-A194-924019848D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4814" y="1799841"/>
            <a:ext cx="1756268" cy="21670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391;p6"/>
          <p:cNvSpPr/>
          <p:nvPr/>
        </p:nvSpPr>
        <p:spPr>
          <a:xfrm>
            <a:off x="495360" y="1052640"/>
            <a:ext cx="4890600" cy="557634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>
            <a:noAutofit/>
          </a:bodyPr>
          <a:lstStyle/>
          <a:p>
            <a:pPr marL="547370" indent="-546100">
              <a:lnSpc>
                <a:spcPct val="100000"/>
              </a:lnSpc>
              <a:buNone/>
              <a:tabLst>
                <a:tab pos="0" algn="l"/>
              </a:tabLst>
            </a:pPr>
            <a:endParaRPr lang="en-GB" sz="1600" b="0" strike="noStrike" spc="-1" dirty="0">
              <a:latin typeface="Calibri"/>
            </a:endParaRPr>
          </a:p>
          <a:p>
            <a:pPr marL="547370" indent="-5461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Noto Sans Symbols"/>
              <a:buChar char="●"/>
              <a:tabLst>
                <a:tab pos="0" algn="l"/>
              </a:tabLst>
            </a:pP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CITS5505 Project 1: Due Monday April 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15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, 5pm</a:t>
            </a:r>
            <a:endParaRPr lang="en-GB" sz="1600" b="0" strike="noStrike" spc="-1" dirty="0">
              <a:latin typeface="Calibri"/>
            </a:endParaRPr>
          </a:p>
          <a:p>
            <a:pPr marL="739775" lvl="1" indent="-282575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Times New Roman"/>
              <a:buChar char="–"/>
              <a:tabLst>
                <a:tab pos="0" algn="l"/>
              </a:tabLst>
            </a:pP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10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% of final grade</a:t>
            </a:r>
            <a:endParaRPr lang="en-GB" sz="1600" b="0" strike="noStrike" spc="-1" dirty="0">
              <a:latin typeface="Calibri"/>
            </a:endParaRPr>
          </a:p>
          <a:p>
            <a:pPr marL="739775" lvl="1" indent="-282575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Times New Roman"/>
              <a:buChar char="–"/>
              <a:tabLst>
                <a:tab pos="0" algn="l"/>
              </a:tabLst>
            </a:pP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Write a basic web page, with researched content</a:t>
            </a:r>
            <a:endParaRPr lang="en-GB" sz="1600" b="0" strike="noStrike" spc="-1" dirty="0">
              <a:latin typeface="Calibri"/>
            </a:endParaRPr>
          </a:p>
          <a:p>
            <a:pPr lvl="1">
              <a:spcBef>
                <a:spcPts val="400"/>
              </a:spcBef>
              <a:buClr>
                <a:srgbClr val="000000"/>
              </a:buClr>
              <a:tabLst>
                <a:tab pos="0" algn="l"/>
              </a:tabLst>
            </a:pPr>
            <a:endParaRPr lang="en-GB" sz="1600" spc="-1" dirty="0">
              <a:solidFill>
                <a:srgbClr val="000000"/>
              </a:solidFill>
              <a:latin typeface="Calibri"/>
              <a:ea typeface="Calibri"/>
            </a:endParaRPr>
          </a:p>
          <a:p>
            <a:pPr marL="547370" indent="-546100">
              <a:spcBef>
                <a:spcPts val="400"/>
              </a:spcBef>
              <a:buClr>
                <a:srgbClr val="000000"/>
              </a:buClr>
              <a:buFont typeface="Noto Sans Symbols"/>
              <a:buChar char="●"/>
              <a:tabLst>
                <a:tab pos="0" algn="l"/>
              </a:tabLst>
            </a:pP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CITS3403 Mid-semester test: Friday 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April 5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, 9am LMS Online.</a:t>
            </a:r>
            <a:endParaRPr lang="en-GB" sz="1600" b="0" strike="noStrike" spc="-1" dirty="0">
              <a:latin typeface="Calibri"/>
            </a:endParaRPr>
          </a:p>
          <a:p>
            <a:pPr marL="739775" lvl="1" indent="-282575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Times New Roman"/>
              <a:buChar char="–"/>
              <a:tabLst>
                <a:tab pos="0" algn="l"/>
              </a:tabLst>
            </a:pP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10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% or final grade</a:t>
            </a:r>
            <a:endParaRPr lang="en-GB" sz="1600" b="0" strike="noStrike" spc="-1" dirty="0">
              <a:latin typeface="Calibri"/>
            </a:endParaRPr>
          </a:p>
          <a:p>
            <a:pPr marL="739775" lvl="1" indent="-282575">
              <a:spcBef>
                <a:spcPts val="400"/>
              </a:spcBef>
              <a:buClr>
                <a:srgbClr val="000000"/>
              </a:buClr>
              <a:buFont typeface="Times New Roman"/>
              <a:buChar char="–"/>
              <a:tabLst>
                <a:tab pos="0" algn="l"/>
              </a:tabLst>
            </a:pP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&lt; 10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questions, written answers, 60 minutes</a:t>
            </a:r>
            <a:endParaRPr lang="en-GB" sz="1600" b="0" strike="noStrike" spc="-1" dirty="0">
              <a:latin typeface="Calibri"/>
            </a:endParaRPr>
          </a:p>
          <a:p>
            <a:pPr lvl="1">
              <a:spcBef>
                <a:spcPts val="400"/>
              </a:spcBef>
              <a:buClr>
                <a:srgbClr val="000000"/>
              </a:buClr>
              <a:tabLst>
                <a:tab pos="0" algn="l"/>
              </a:tabLst>
            </a:pPr>
            <a:endParaRPr lang="en-GB" sz="1600" spc="-1" dirty="0">
              <a:solidFill>
                <a:srgbClr val="000000"/>
              </a:solidFill>
              <a:latin typeface="Calibri"/>
              <a:ea typeface="Calibri"/>
            </a:endParaRPr>
          </a:p>
          <a:p>
            <a:pPr marL="547370" indent="-546100">
              <a:spcBef>
                <a:spcPts val="400"/>
              </a:spcBef>
              <a:buClr>
                <a:srgbClr val="000000"/>
              </a:buClr>
              <a:buFont typeface="Noto Sans Symbols"/>
              <a:buChar char="●"/>
              <a:tabLst>
                <a:tab pos="0" algn="l"/>
              </a:tabLst>
            </a:pP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CITS3403/5505 Project: 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Sunday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, May 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19, 5pm.</a:t>
            </a:r>
            <a:endParaRPr lang="en-GB" sz="1600" b="0" strike="noStrike" spc="-1" dirty="0">
              <a:latin typeface="Calibri"/>
            </a:endParaRPr>
          </a:p>
          <a:p>
            <a:pPr marL="739775" lvl="1" indent="-282575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Times New Roman"/>
              <a:buChar char="–"/>
              <a:tabLst>
                <a:tab pos="0" algn="l"/>
              </a:tabLst>
            </a:pP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40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% of final grade</a:t>
            </a:r>
            <a:endParaRPr lang="en-GB" sz="1600" b="0" strike="noStrike" spc="-1" dirty="0">
              <a:latin typeface="Calibri"/>
            </a:endParaRPr>
          </a:p>
          <a:p>
            <a:pPr marL="739775" lvl="1" indent="-282575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Times New Roman"/>
              <a:buChar char="–"/>
              <a:tabLst>
                <a:tab pos="0" algn="l"/>
              </a:tabLst>
            </a:pP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Done in groups of 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4</a:t>
            </a:r>
            <a:endParaRPr lang="en-GB" sz="1600" b="0" strike="noStrike" spc="-1" dirty="0">
              <a:latin typeface="Calibri"/>
            </a:endParaRPr>
          </a:p>
          <a:p>
            <a:pPr marL="739775" lvl="1" indent="-282575">
              <a:spcBef>
                <a:spcPts val="400"/>
              </a:spcBef>
              <a:buClr>
                <a:srgbClr val="000000"/>
              </a:buClr>
              <a:buFont typeface="Times New Roman"/>
              <a:buChar char="–"/>
              <a:tabLst>
                <a:tab pos="0" algn="l"/>
              </a:tabLst>
            </a:pP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Build a 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request board application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. Lab work will step through this process.</a:t>
            </a:r>
            <a:endParaRPr lang="en-GB" sz="1600" b="0" strike="noStrike" spc="-1" dirty="0">
              <a:latin typeface="Calibri"/>
            </a:endParaRPr>
          </a:p>
          <a:p>
            <a:pPr lvl="1">
              <a:spcBef>
                <a:spcPts val="400"/>
              </a:spcBef>
              <a:buClr>
                <a:srgbClr val="000000"/>
              </a:buClr>
              <a:tabLst>
                <a:tab pos="0" algn="l"/>
              </a:tabLst>
            </a:pPr>
            <a:endParaRPr lang="en-GB" sz="1600" spc="-1" dirty="0">
              <a:solidFill>
                <a:srgbClr val="000000"/>
              </a:solidFill>
              <a:latin typeface="Calibri"/>
              <a:ea typeface="Calibri"/>
            </a:endParaRPr>
          </a:p>
          <a:p>
            <a:pPr marL="547370" indent="-546100">
              <a:spcBef>
                <a:spcPts val="400"/>
              </a:spcBef>
              <a:buClr>
                <a:srgbClr val="000000"/>
              </a:buClr>
              <a:buFont typeface="Noto Sans Symbols"/>
              <a:buChar char="●"/>
              <a:tabLst>
                <a:tab pos="0" algn="l"/>
              </a:tabLst>
            </a:pP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CITS3403/5505 Written 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final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exam: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 exam period</a:t>
            </a:r>
            <a:endParaRPr lang="en-GB" sz="1600" b="0" strike="noStrike" spc="-1" dirty="0">
              <a:latin typeface="Calibri"/>
            </a:endParaRPr>
          </a:p>
          <a:p>
            <a:pPr marL="739775" lvl="1" indent="-282575">
              <a:spcBef>
                <a:spcPts val="400"/>
              </a:spcBef>
              <a:buClr>
                <a:srgbClr val="000000"/>
              </a:buClr>
              <a:buFont typeface="Times New Roman"/>
              <a:buChar char="–"/>
              <a:tabLst>
                <a:tab pos="0" algn="l"/>
              </a:tabLst>
            </a:pP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50% of final grade</a:t>
            </a: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 </a:t>
            </a:r>
            <a:endParaRPr lang="en-GB" sz="1600" b="0" strike="noStrike" spc="-1">
              <a:latin typeface="Calibri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GB" sz="1600" b="0" strike="noStrike" spc="-1" dirty="0">
              <a:latin typeface="Calibri"/>
            </a:endParaRPr>
          </a:p>
        </p:txBody>
      </p:sp>
      <p:sp>
        <p:nvSpPr>
          <p:cNvPr id="173" name="Google Shape;392;p6"/>
          <p:cNvSpPr/>
          <p:nvPr/>
        </p:nvSpPr>
        <p:spPr>
          <a:xfrm>
            <a:off x="7099200" y="6335640"/>
            <a:ext cx="2311200" cy="387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5E3EB020-1A03-46FF-9F26-DFE3D1483E2F}" type="slidenum">
              <a:rPr lang="en-GB" sz="1200" b="0" strike="noStrike" spc="-1">
                <a:solidFill>
                  <a:srgbClr val="FFFFFF"/>
                </a:solidFill>
                <a:latin typeface="Arial"/>
                <a:ea typeface="Arial"/>
              </a:rPr>
              <a:t>6</a:t>
            </a:fld>
            <a:endParaRPr lang="en-GB" sz="1200" b="0" strike="noStrike" spc="-1">
              <a:latin typeface="Arial"/>
            </a:endParaRPr>
          </a:p>
        </p:txBody>
      </p:sp>
      <p:sp>
        <p:nvSpPr>
          <p:cNvPr id="174" name="Google Shape;393;p6"/>
          <p:cNvSpPr/>
          <p:nvPr/>
        </p:nvSpPr>
        <p:spPr>
          <a:xfrm>
            <a:off x="5818320" y="1341360"/>
            <a:ext cx="3671640" cy="249667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3995" indent="-213995">
              <a:lnSpc>
                <a:spcPct val="100000"/>
              </a:lnSpc>
              <a:buClr>
                <a:srgbClr val="000000"/>
              </a:buClr>
              <a:buFont typeface="Noto Sans Symbols"/>
              <a:buChar char="●"/>
            </a:pP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Please ensure you have consulted the </a:t>
            </a:r>
            <a:r>
              <a:rPr lang="en-GB" sz="1600" b="0" u="sng" strike="noStrike" spc="-1" dirty="0">
                <a:solidFill>
                  <a:srgbClr val="000000"/>
                </a:solidFill>
                <a:uFillTx/>
                <a:latin typeface="Calibri"/>
                <a:ea typeface="Calibri"/>
              </a:rPr>
              <a:t>Unit Outline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for information on:</a:t>
            </a:r>
            <a:endParaRPr lang="en-GB" sz="1600" b="0" strike="noStrike" spc="-1">
              <a:latin typeface="Calibri"/>
            </a:endParaRPr>
          </a:p>
          <a:p>
            <a:pPr marL="499745" lvl="1" indent="-285750">
              <a:spcBef>
                <a:spcPts val="400"/>
              </a:spcBef>
              <a:buClr>
                <a:srgbClr val="000000"/>
              </a:buClr>
              <a:buFont typeface="Calibri"/>
              <a:buChar char="-"/>
            </a:pP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unsatisfactory progress</a:t>
            </a:r>
            <a:endParaRPr lang="en-GB" sz="1600" b="0" strike="noStrike" spc="-1" dirty="0">
              <a:latin typeface="Calibri"/>
            </a:endParaRPr>
          </a:p>
          <a:p>
            <a:pPr marL="499745" lvl="1" indent="-28575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Calibri"/>
              <a:buChar char="-"/>
            </a:pP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late assessment penalties</a:t>
            </a:r>
            <a:endParaRPr lang="en-GB" sz="1600" b="0" strike="noStrike" spc="-1" dirty="0">
              <a:latin typeface="Calibri"/>
            </a:endParaRPr>
          </a:p>
          <a:p>
            <a:pPr marL="499745" lvl="1" indent="-28575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Calibri"/>
              <a:buChar char="-"/>
            </a:pP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plagiarism and AI tools policy</a:t>
            </a:r>
            <a:endParaRPr lang="en-GB" sz="1600" b="0" strike="noStrike" spc="-1" dirty="0">
              <a:latin typeface="Calibri"/>
            </a:endParaRPr>
          </a:p>
          <a:p>
            <a:pPr marL="499745" lvl="1" indent="-285750">
              <a:spcBef>
                <a:spcPts val="400"/>
              </a:spcBef>
              <a:buClr>
                <a:srgbClr val="000000"/>
              </a:buClr>
              <a:buFont typeface="Calibri"/>
              <a:buChar char="-"/>
            </a:pP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including ACE and academic misconduct</a:t>
            </a:r>
            <a:endParaRPr lang="en-GB" sz="1600" b="0" strike="noStrike" spc="-1" dirty="0">
              <a:latin typeface="Calibri"/>
            </a:endParaRPr>
          </a:p>
          <a:p>
            <a:pPr marL="499745" lvl="1" indent="-285750">
              <a:buClr>
                <a:srgbClr val="000000"/>
              </a:buClr>
              <a:buFont typeface="Calibri"/>
              <a:buChar char="-"/>
            </a:pPr>
            <a:r>
              <a:rPr lang="en-GB" sz="1600" spc="-1" dirty="0">
                <a:solidFill>
                  <a:srgbClr val="000000"/>
                </a:solidFill>
                <a:latin typeface="Calibri"/>
                <a:ea typeface="Calibri"/>
              </a:rPr>
              <a:t>faculty</a:t>
            </a:r>
            <a:r>
              <a:rPr lang="en-GB" sz="16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marks adjustment policy</a:t>
            </a:r>
            <a:endParaRPr lang="en-GB" sz="1600" b="0" strike="noStrike" spc="-1" dirty="0">
              <a:latin typeface="Calibri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GB" sz="1600" b="0" strike="noStrike" spc="-1" dirty="0">
              <a:latin typeface="Calibri"/>
            </a:endParaRPr>
          </a:p>
        </p:txBody>
      </p:sp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7F6D7CE6-F745-1EFE-83E1-891638B1930A}"/>
              </a:ext>
            </a:extLst>
          </p:cNvPr>
          <p:cNvSpPr/>
          <p:nvPr/>
        </p:nvSpPr>
        <p:spPr>
          <a:xfrm>
            <a:off x="415522" y="304218"/>
            <a:ext cx="7056000" cy="64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/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Assessment</a:t>
            </a:r>
            <a:endParaRPr lang="en-GB" sz="2900" b="1" spc="-1" dirty="0">
              <a:latin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035E16C-6272-C72F-7C9B-FC1597C0E5AA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306558" y="2332564"/>
            <a:ext cx="5472741" cy="4058173"/>
          </a:xfrm>
        </p:spPr>
        <p:txBody>
          <a:bodyPr/>
          <a:lstStyle/>
          <a:p>
            <a:pPr marL="457200" lvl="1" indent="0">
              <a:buNone/>
            </a:pPr>
            <a:r>
              <a:rPr lang="en-GB" dirty="0">
                <a:solidFill>
                  <a:srgbClr val="424242"/>
                </a:solidFill>
                <a:latin typeface="Calibri"/>
                <a:ea typeface="+mn-lt"/>
                <a:cs typeface="+mn-lt"/>
              </a:rPr>
              <a:t>Email</a:t>
            </a:r>
            <a:r>
              <a:rPr lang="en-GB" sz="1800" dirty="0">
                <a:solidFill>
                  <a:srgbClr val="424242"/>
                </a:solidFill>
                <a:latin typeface="Calibri"/>
                <a:ea typeface="+mn-lt"/>
                <a:cs typeface="+mn-lt"/>
              </a:rPr>
              <a:t> received on February 26th 2024...</a:t>
            </a:r>
          </a:p>
          <a:p>
            <a:pPr marL="457200" lvl="1" indent="0">
              <a:buNone/>
            </a:pPr>
            <a:endParaRPr lang="en-GB" sz="1800" dirty="0">
              <a:solidFill>
                <a:srgbClr val="424242"/>
              </a:solidFill>
              <a:latin typeface="Calibri"/>
              <a:ea typeface="+mn-lt"/>
              <a:cs typeface="+mn-lt"/>
            </a:endParaRPr>
          </a:p>
          <a:p>
            <a:pPr marL="457200" lvl="1" indent="0">
              <a:buNone/>
            </a:pPr>
            <a:r>
              <a:rPr lang="en-GB" sz="1800" i="1" dirty="0">
                <a:solidFill>
                  <a:srgbClr val="424242"/>
                </a:solidFill>
                <a:latin typeface="Calibri"/>
                <a:ea typeface="+mn-lt"/>
                <a:cs typeface="+mn-lt"/>
              </a:rPr>
              <a:t>I took CITS3403 in 2022 semester 1, it was one of the best units in the whole degree. </a:t>
            </a:r>
            <a:r>
              <a:rPr lang="en-GB" sz="1800" i="1" dirty="0">
                <a:solidFill>
                  <a:srgbClr val="424242"/>
                </a:solidFill>
                <a:latin typeface="Calibri"/>
                <a:ea typeface="Calibri"/>
                <a:cs typeface="Calibri"/>
              </a:rPr>
              <a:t>For the final project we built </a:t>
            </a:r>
            <a:r>
              <a:rPr lang="en-GB" sz="1800" i="1" dirty="0" err="1">
                <a:solidFill>
                  <a:srgbClr val="424242"/>
                </a:solidFill>
                <a:latin typeface="Calibri"/>
                <a:ea typeface="Calibri"/>
                <a:cs typeface="Calibri"/>
              </a:rPr>
              <a:t>Minecraftle</a:t>
            </a:r>
            <a:r>
              <a:rPr lang="en-GB" sz="1800" i="1" dirty="0">
                <a:solidFill>
                  <a:srgbClr val="424242"/>
                </a:solidFill>
                <a:latin typeface="Calibri"/>
                <a:ea typeface="Calibri"/>
                <a:cs typeface="Calibri"/>
              </a:rPr>
              <a:t> which was wordle + </a:t>
            </a:r>
            <a:r>
              <a:rPr lang="en-GB" sz="1800" i="1" dirty="0" err="1">
                <a:solidFill>
                  <a:srgbClr val="424242"/>
                </a:solidFill>
                <a:latin typeface="Calibri"/>
                <a:ea typeface="Calibri"/>
                <a:cs typeface="Calibri"/>
              </a:rPr>
              <a:t>minecraft</a:t>
            </a:r>
            <a:r>
              <a:rPr lang="en-GB" sz="1800" i="1" dirty="0">
                <a:solidFill>
                  <a:srgbClr val="424242"/>
                </a:solidFill>
                <a:latin typeface="Calibri"/>
                <a:ea typeface="Calibri"/>
                <a:cs typeface="Calibri"/>
              </a:rPr>
              <a:t> crafting recipes.  When we completed the project, we deployed it online using a small server.  Since the unit finished, I gave it a few more updates to fix bugs and forgot about it.</a:t>
            </a:r>
            <a:endParaRPr lang="en-GB" sz="1800" i="1">
              <a:latin typeface="Calibri"/>
            </a:endParaRPr>
          </a:p>
          <a:p>
            <a:pPr marL="457200" lvl="1"/>
            <a:endParaRPr lang="en-GB" i="1" dirty="0">
              <a:solidFill>
                <a:srgbClr val="424242"/>
              </a:solidFill>
              <a:latin typeface="Calibri"/>
              <a:ea typeface="Calibri"/>
              <a:cs typeface="Calibri"/>
            </a:endParaRPr>
          </a:p>
          <a:p>
            <a:pPr marL="457200" lvl="1" indent="0">
              <a:buNone/>
            </a:pPr>
            <a:r>
              <a:rPr lang="en-GB" sz="1800" i="1" dirty="0">
                <a:solidFill>
                  <a:srgbClr val="424242"/>
                </a:solidFill>
                <a:latin typeface="Calibri"/>
                <a:ea typeface="Calibri"/>
                <a:cs typeface="Calibri"/>
              </a:rPr>
              <a:t>Near the end of last year someone on YouTube started making videos of the game and it has since become quite popular. As of yesterday, it just hit 1 million players!  The game has contributed to getting a software engineering job in Melbourne that I started in January. </a:t>
            </a:r>
            <a:endParaRPr lang="en-GB" sz="1800" dirty="0">
              <a:solidFill>
                <a:srgbClr val="000000"/>
              </a:solidFill>
              <a:latin typeface="Times New Roman"/>
              <a:ea typeface="Calibri"/>
              <a:cs typeface="Calibri"/>
            </a:endParaRPr>
          </a:p>
          <a:p>
            <a:pPr marL="457200" lvl="1" indent="0" algn="ctr">
              <a:buNone/>
            </a:pPr>
            <a:br>
              <a:rPr lang="en-US" sz="1800" dirty="0">
                <a:latin typeface="Times New Roman"/>
              </a:rPr>
            </a:br>
            <a:r>
              <a:rPr lang="en-GB" sz="1800" dirty="0">
                <a:solidFill>
                  <a:srgbClr val="424242"/>
                </a:solidFill>
                <a:latin typeface="Times New Roman"/>
                <a:ea typeface="Calibri"/>
                <a:cs typeface="Calibri"/>
                <a:hlinkClick r:id="rId2"/>
              </a:rPr>
              <a:t>https://github.com/zachpmanson/minecraftle/</a:t>
            </a:r>
            <a:endParaRPr lang="en-GB" sz="1800">
              <a:latin typeface="Times New Roman"/>
            </a:endParaRPr>
          </a:p>
          <a:p>
            <a:pPr lvl="1" algn="ctr">
              <a:buNone/>
            </a:pPr>
            <a:r>
              <a:rPr lang="en-GB" sz="1800" dirty="0">
                <a:solidFill>
                  <a:srgbClr val="424242"/>
                </a:solidFill>
                <a:latin typeface="Times New Roman"/>
                <a:ea typeface="Calibri"/>
                <a:cs typeface="Calibri"/>
                <a:hlinkClick r:id="rId3"/>
              </a:rPr>
              <a:t>https://minecraftle.zachmanson.com/</a:t>
            </a:r>
            <a:endParaRPr lang="en-GB" sz="1800">
              <a:latin typeface="Times New Roman"/>
              <a:hlinkClick r:id="" action="ppaction://noaction"/>
            </a:endParaRPr>
          </a:p>
          <a:p>
            <a:pPr marL="457200" lvl="1" indent="0">
              <a:buNone/>
            </a:pPr>
            <a:endParaRPr lang="en-GB" sz="1800" i="1" dirty="0">
              <a:solidFill>
                <a:srgbClr val="424242"/>
              </a:solidFill>
              <a:latin typeface="Calibri"/>
              <a:ea typeface="Calibri"/>
              <a:cs typeface="Calibri"/>
            </a:endParaRPr>
          </a:p>
          <a:p>
            <a:endParaRPr lang="en-GB" dirty="0"/>
          </a:p>
        </p:txBody>
      </p:sp>
      <p:sp>
        <p:nvSpPr>
          <p:cNvPr id="5" name="Google Shape;350;p3">
            <a:extLst>
              <a:ext uri="{FF2B5EF4-FFF2-40B4-BE49-F238E27FC236}">
                <a16:creationId xmlns:a16="http://schemas.microsoft.com/office/drawing/2014/main" id="{858E8DDD-DD4E-5B87-2FE2-0624C3171A86}"/>
              </a:ext>
            </a:extLst>
          </p:cNvPr>
          <p:cNvSpPr/>
          <p:nvPr/>
        </p:nvSpPr>
        <p:spPr>
          <a:xfrm>
            <a:off x="415522" y="304218"/>
            <a:ext cx="7056000" cy="64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/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A project success story</a:t>
            </a:r>
            <a:endParaRPr lang="en-GB" sz="2900" b="1" spc="-1" dirty="0">
              <a:latin typeface="Calibri"/>
            </a:endParaRPr>
          </a:p>
        </p:txBody>
      </p:sp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F12895CB-9647-BCB5-7290-8DE39C459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595" y="1794626"/>
            <a:ext cx="3513408" cy="386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42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89E7FE-6651-BBEE-A4D6-A21828738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350;p3">
            <a:extLst>
              <a:ext uri="{FF2B5EF4-FFF2-40B4-BE49-F238E27FC236}">
                <a16:creationId xmlns:a16="http://schemas.microsoft.com/office/drawing/2014/main" id="{5500B9CB-B84C-AB3F-A9FE-2097132B08E1}"/>
              </a:ext>
            </a:extLst>
          </p:cNvPr>
          <p:cNvSpPr/>
          <p:nvPr/>
        </p:nvSpPr>
        <p:spPr>
          <a:xfrm>
            <a:off x="1876173" y="1632522"/>
            <a:ext cx="6150561" cy="141314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en-GB" sz="4400" b="1" spc="-1" dirty="0">
                <a:solidFill>
                  <a:srgbClr val="000000"/>
                </a:solidFill>
                <a:latin typeface="Calibri"/>
              </a:rPr>
              <a:t>A (very) brief history of the Internet</a:t>
            </a:r>
            <a:endParaRPr lang="en-GB" sz="4400" b="0" strike="noStrike" spc="-1" dirty="0">
              <a:latin typeface="Calibri"/>
            </a:endParaRPr>
          </a:p>
        </p:txBody>
      </p:sp>
      <p:pic>
        <p:nvPicPr>
          <p:cNvPr id="2" name="Picture 1" descr="Before the Internet">
            <a:extLst>
              <a:ext uri="{FF2B5EF4-FFF2-40B4-BE49-F238E27FC236}">
                <a16:creationId xmlns:a16="http://schemas.microsoft.com/office/drawing/2014/main" id="{7DE240D2-868C-F082-8957-CE93C784C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934" y="3281335"/>
            <a:ext cx="6399776" cy="24581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535ECC-56FD-72DA-1B1A-F650B1A54520}"/>
              </a:ext>
            </a:extLst>
          </p:cNvPr>
          <p:cNvSpPr txBox="1"/>
          <p:nvPr/>
        </p:nvSpPr>
        <p:spPr>
          <a:xfrm>
            <a:off x="4087533" y="6089811"/>
            <a:ext cx="1724582" cy="2857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Calibri"/>
                <a:cs typeface="Calibri"/>
              </a:rPr>
              <a:t>https://xkcd.com/1348/</a:t>
            </a:r>
          </a:p>
        </p:txBody>
      </p:sp>
    </p:spTree>
    <p:extLst>
      <p:ext uri="{BB962C8B-B14F-4D97-AF65-F5344CB8AC3E}">
        <p14:creationId xmlns:p14="http://schemas.microsoft.com/office/powerpoint/2010/main" val="2971890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536;p22"/>
          <p:cNvSpPr/>
          <p:nvPr/>
        </p:nvSpPr>
        <p:spPr>
          <a:xfrm>
            <a:off x="495360" y="1600200"/>
            <a:ext cx="9019513" cy="455166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>
            <a:noAutofit/>
          </a:bodyPr>
          <a:lstStyle/>
          <a:p>
            <a:pPr marL="328295" indent="-328295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A </a:t>
            </a:r>
            <a:r>
              <a:rPr lang="en-GB" sz="2000" b="1" strike="noStrike" spc="-1" dirty="0">
                <a:solidFill>
                  <a:srgbClr val="D94D27"/>
                </a:solidFill>
                <a:latin typeface="Calibri"/>
                <a:ea typeface="Calibri"/>
              </a:rPr>
              <a:t>network</a:t>
            </a:r>
            <a:r>
              <a:rPr lang="en-GB" sz="20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is a structure linking </a:t>
            </a:r>
            <a:r>
              <a:rPr lang="en-GB" sz="2000" spc="-1" dirty="0">
                <a:solidFill>
                  <a:srgbClr val="000000"/>
                </a:solidFill>
                <a:latin typeface="Calibri"/>
                <a:ea typeface="Calibri"/>
              </a:rPr>
              <a:t>devices together</a:t>
            </a:r>
            <a:r>
              <a:rPr lang="en-GB" sz="20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 for the purpose of </a:t>
            </a:r>
            <a:r>
              <a:rPr lang="en-GB" sz="2000" spc="-1" dirty="0">
                <a:solidFill>
                  <a:srgbClr val="000000"/>
                </a:solidFill>
                <a:latin typeface="Calibri"/>
                <a:ea typeface="Calibri"/>
              </a:rPr>
              <a:t>communication and can be modelled as a graph.</a:t>
            </a:r>
            <a:endParaRPr lang="en-GB" sz="2000" b="0" strike="noStrike" spc="-1">
              <a:latin typeface="Calibri"/>
            </a:endParaRPr>
          </a:p>
          <a:p>
            <a:pPr marL="328295" indent="-328295">
              <a:lnSpc>
                <a:spcPct val="9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endParaRPr lang="en-GB" sz="2000" spc="-1" dirty="0">
              <a:solidFill>
                <a:srgbClr val="000000"/>
              </a:solidFill>
              <a:latin typeface="Calibri"/>
              <a:ea typeface="Calibri"/>
            </a:endParaRPr>
          </a:p>
          <a:p>
            <a:pPr marL="328295" indent="-328295">
              <a:lnSpc>
                <a:spcPct val="9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endParaRPr lang="en-GB" sz="2000" spc="-1" dirty="0">
              <a:solidFill>
                <a:srgbClr val="000000"/>
              </a:solidFill>
              <a:latin typeface="Calibri"/>
              <a:ea typeface="Calibri"/>
            </a:endParaRPr>
          </a:p>
          <a:p>
            <a:pPr marL="328295" indent="-328295">
              <a:lnSpc>
                <a:spcPct val="9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endParaRPr lang="en-GB" sz="2000" spc="-1" dirty="0">
              <a:solidFill>
                <a:srgbClr val="000000"/>
              </a:solidFill>
              <a:latin typeface="Calibri"/>
              <a:ea typeface="Calibri"/>
            </a:endParaRPr>
          </a:p>
          <a:p>
            <a:pPr marL="328295" indent="-328295">
              <a:lnSpc>
                <a:spcPct val="9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endParaRPr lang="en-GB" sz="2000" spc="-1" dirty="0">
              <a:solidFill>
                <a:srgbClr val="000000"/>
              </a:solidFill>
              <a:latin typeface="Calibri"/>
              <a:ea typeface="Calibri"/>
            </a:endParaRPr>
          </a:p>
          <a:p>
            <a:pPr marL="328295" indent="-328295">
              <a:lnSpc>
                <a:spcPct val="9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endParaRPr lang="en-GB" sz="2000" spc="-1" dirty="0">
              <a:solidFill>
                <a:srgbClr val="000000"/>
              </a:solidFill>
              <a:latin typeface="Calibri"/>
              <a:ea typeface="Calibri"/>
            </a:endParaRPr>
          </a:p>
          <a:p>
            <a:pPr marL="328295" indent="-328295">
              <a:lnSpc>
                <a:spcPct val="9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endParaRPr lang="en-GB" sz="2000" spc="-1" dirty="0">
              <a:solidFill>
                <a:srgbClr val="000000"/>
              </a:solidFill>
              <a:latin typeface="Calibri"/>
              <a:ea typeface="Calibri"/>
            </a:endParaRPr>
          </a:p>
          <a:p>
            <a:pPr marL="328295" indent="-328295">
              <a:lnSpc>
                <a:spcPct val="9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endParaRPr lang="en-GB" sz="2000" spc="-1" dirty="0">
              <a:solidFill>
                <a:srgbClr val="000000"/>
              </a:solidFill>
              <a:latin typeface="Calibri"/>
              <a:ea typeface="Calibri"/>
            </a:endParaRPr>
          </a:p>
          <a:p>
            <a:pPr marL="328295" indent="-328295">
              <a:lnSpc>
                <a:spcPct val="9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endParaRPr lang="en-GB" sz="2000" spc="-1" dirty="0">
              <a:solidFill>
                <a:srgbClr val="000000"/>
              </a:solidFill>
              <a:latin typeface="Calibri"/>
              <a:ea typeface="Calibri"/>
            </a:endParaRPr>
          </a:p>
          <a:p>
            <a:pPr marL="328295" indent="-328295">
              <a:lnSpc>
                <a:spcPct val="9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endParaRPr lang="en-GB" sz="2000" spc="-1" dirty="0">
              <a:solidFill>
                <a:srgbClr val="000000"/>
              </a:solidFill>
              <a:latin typeface="Calibri"/>
              <a:ea typeface="Calibri"/>
            </a:endParaRPr>
          </a:p>
          <a:p>
            <a:pPr marL="328295" indent="-328295">
              <a:lnSpc>
                <a:spcPct val="9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spc="-1" dirty="0">
                <a:solidFill>
                  <a:srgbClr val="000000"/>
                </a:solidFill>
                <a:latin typeface="Calibri"/>
                <a:ea typeface="Calibri"/>
              </a:rPr>
              <a:t>Each</a:t>
            </a:r>
            <a:r>
              <a:rPr lang="en-GB" sz="2000" spc="-1" dirty="0">
                <a:latin typeface="Calibri"/>
                <a:ea typeface="Calibri"/>
              </a:rPr>
              <a:t> individual device is modelled as a </a:t>
            </a:r>
            <a:r>
              <a:rPr lang="en-GB" sz="2000" spc="-1" dirty="0">
                <a:solidFill>
                  <a:srgbClr val="C00000"/>
                </a:solidFill>
                <a:latin typeface="Calibri"/>
                <a:ea typeface="Calibri"/>
              </a:rPr>
              <a:t>node </a:t>
            </a:r>
            <a:r>
              <a:rPr lang="en-GB" sz="2000" spc="-1" dirty="0">
                <a:latin typeface="Calibri"/>
                <a:ea typeface="Calibri"/>
              </a:rPr>
              <a:t>in the graph.</a:t>
            </a:r>
            <a:endParaRPr lang="en-GB" sz="2000" b="0" strike="noStrike" spc="-1" dirty="0">
              <a:latin typeface="Calibri"/>
            </a:endParaRPr>
          </a:p>
          <a:p>
            <a:pPr marL="328295" indent="-328295">
              <a:lnSpc>
                <a:spcPct val="9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spc="-1" dirty="0">
                <a:solidFill>
                  <a:srgbClr val="000000"/>
                </a:solidFill>
                <a:latin typeface="Calibri"/>
                <a:ea typeface="Calibri"/>
              </a:rPr>
              <a:t>The physical connection between two devices is modelled as an </a:t>
            </a:r>
            <a:r>
              <a:rPr lang="en-GB" sz="2000" spc="-1" dirty="0">
                <a:solidFill>
                  <a:srgbClr val="C00000"/>
                </a:solidFill>
                <a:latin typeface="Calibri"/>
                <a:ea typeface="Calibri"/>
              </a:rPr>
              <a:t>edge </a:t>
            </a:r>
            <a:r>
              <a:rPr lang="en-GB" sz="2000" spc="-1" dirty="0">
                <a:solidFill>
                  <a:srgbClr val="000000"/>
                </a:solidFill>
                <a:latin typeface="Calibri"/>
                <a:ea typeface="Calibri"/>
              </a:rPr>
              <a:t>in the graph.</a:t>
            </a:r>
            <a:endParaRPr lang="en-GB" sz="2000" b="0" strike="noStrike" spc="-1" dirty="0">
              <a:latin typeface="Calibri"/>
              <a:ea typeface="Calibri"/>
            </a:endParaRPr>
          </a:p>
        </p:txBody>
      </p:sp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47EF7976-5F15-C4FC-045C-FAE4FEB0170A}"/>
              </a:ext>
            </a:extLst>
          </p:cNvPr>
          <p:cNvSpPr/>
          <p:nvPr/>
        </p:nvSpPr>
        <p:spPr>
          <a:xfrm>
            <a:off x="415522" y="295515"/>
            <a:ext cx="5149356" cy="64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/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What is a computer network?</a:t>
            </a:r>
            <a:endParaRPr lang="en-US" dirty="0"/>
          </a:p>
        </p:txBody>
      </p:sp>
      <p:pic>
        <p:nvPicPr>
          <p:cNvPr id="4" name="Picture 3" descr="Network definition - Math Insight">
            <a:extLst>
              <a:ext uri="{FF2B5EF4-FFF2-40B4-BE49-F238E27FC236}">
                <a16:creationId xmlns:a16="http://schemas.microsoft.com/office/drawing/2014/main" id="{0F19A13E-1970-4455-AD1F-B61FE1253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636" y="2538042"/>
            <a:ext cx="2716819" cy="24433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Custom</PresentationFormat>
  <Slides>27</Slides>
  <Notes>26</Notes>
  <HiddenSlides>1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wei</dc:creator>
  <dc:description/>
  <cp:lastModifiedBy/>
  <cp:revision>1438</cp:revision>
  <dcterms:created xsi:type="dcterms:W3CDTF">1601-01-01T00:00:00Z</dcterms:created>
  <dcterms:modified xsi:type="dcterms:W3CDTF">2024-02-29T01:16:30Z</dcterms:modified>
  <dc:language>en-GB</dc:language>
</cp:coreProperties>
</file>